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>
      <p:cViewPr varScale="1">
        <p:scale>
          <a:sx n="86" d="100"/>
          <a:sy n="86" d="100"/>
        </p:scale>
        <p:origin x="1291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4139" y="3811270"/>
            <a:ext cx="8939530" cy="266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2204720"/>
            <a:ext cx="3347720" cy="168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570" y="1332230"/>
            <a:ext cx="5076825" cy="3595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596040"/>
            <a:ext cx="1616710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59500" y="6566152"/>
            <a:ext cx="289179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0" y="3048000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76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19600" y="2971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4572000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76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19600" y="4495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" y="2148839"/>
            <a:ext cx="4114800" cy="354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Statement </a:t>
            </a:r>
            <a:r>
              <a:rPr dirty="0"/>
              <a:t>of Cash</a:t>
            </a:r>
            <a:r>
              <a:rPr spc="-65" dirty="0"/>
              <a:t> </a:t>
            </a:r>
            <a:r>
              <a:rPr spc="-5" dirty="0"/>
              <a:t>Flows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66920" y="2357120"/>
            <a:ext cx="4419600" cy="1369060"/>
          </a:xfrm>
          <a:prstGeom prst="rect">
            <a:avLst/>
          </a:prstGeom>
          <a:solidFill>
            <a:srgbClr val="FFC4CE"/>
          </a:solidFill>
          <a:ln w="12579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609600" marR="603885" indent="99060" algn="just">
              <a:lnSpc>
                <a:spcPct val="100000"/>
              </a:lnSpc>
              <a:spcBef>
                <a:spcPts val="35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Summarizes cash  transactions for</a:t>
            </a:r>
            <a:r>
              <a:rPr sz="2800" b="1" spc="-8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an  accounting</a:t>
            </a:r>
            <a:r>
              <a:rPr sz="2800" b="1" spc="-7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period.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8159" y="2480310"/>
            <a:ext cx="3058160" cy="378460"/>
          </a:xfrm>
          <a:prstGeom prst="rect">
            <a:avLst/>
          </a:prstGeom>
          <a:solidFill>
            <a:srgbClr val="FFC4CE"/>
          </a:solidFill>
        </p:spPr>
        <p:txBody>
          <a:bodyPr vert="horz" wrap="square" lIns="0" tIns="444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0"/>
              </a:spcBef>
            </a:pPr>
            <a:r>
              <a:rPr sz="1900" b="1" spc="-5" dirty="0">
                <a:solidFill>
                  <a:srgbClr val="6D0042"/>
                </a:solidFill>
                <a:latin typeface="Arial"/>
                <a:cs typeface="Arial"/>
              </a:rPr>
              <a:t>Statement </a:t>
            </a:r>
            <a:r>
              <a:rPr sz="1900" b="1" dirty="0">
                <a:solidFill>
                  <a:srgbClr val="6D0042"/>
                </a:solidFill>
                <a:latin typeface="Arial"/>
                <a:cs typeface="Arial"/>
              </a:rPr>
              <a:t>of </a:t>
            </a:r>
            <a:r>
              <a:rPr sz="1900" b="1" spc="-5" dirty="0">
                <a:solidFill>
                  <a:srgbClr val="6D0042"/>
                </a:solidFill>
                <a:latin typeface="Arial"/>
                <a:cs typeface="Arial"/>
              </a:rPr>
              <a:t>Cash</a:t>
            </a:r>
            <a:r>
              <a:rPr sz="1900" b="1" spc="-50" dirty="0">
                <a:solidFill>
                  <a:srgbClr val="6D0042"/>
                </a:solidFill>
                <a:latin typeface="Arial"/>
                <a:cs typeface="Arial"/>
              </a:rPr>
              <a:t> </a:t>
            </a:r>
            <a:r>
              <a:rPr sz="1900" b="1" spc="5" dirty="0">
                <a:solidFill>
                  <a:srgbClr val="6D0042"/>
                </a:solidFill>
                <a:latin typeface="Arial"/>
                <a:cs typeface="Arial"/>
              </a:rPr>
              <a:t>Flows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6920" y="4109720"/>
            <a:ext cx="4419600" cy="942340"/>
          </a:xfrm>
          <a:prstGeom prst="rect">
            <a:avLst/>
          </a:prstGeom>
          <a:solidFill>
            <a:srgbClr val="FFC4CE"/>
          </a:solidFill>
          <a:ln w="12579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181735" marR="210820" indent="-967740">
              <a:lnSpc>
                <a:spcPct val="100000"/>
              </a:lnSpc>
              <a:spcBef>
                <a:spcPts val="350"/>
              </a:spcBef>
            </a:pP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Includes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cash and cash  equivalents.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5" dirty="0"/>
              <a:t> </a:t>
            </a:r>
            <a:r>
              <a:rPr spc="-5" dirty="0"/>
              <a:t>Statement</a:t>
            </a:r>
          </a:p>
          <a:p>
            <a:pPr algn="ctr">
              <a:lnSpc>
                <a:spcPts val="4440"/>
              </a:lnSpc>
            </a:pPr>
            <a:r>
              <a:rPr spc="-5" dirty="0"/>
              <a:t>Example</a:t>
            </a:r>
          </a:p>
        </p:txBody>
      </p:sp>
      <p:sp>
        <p:nvSpPr>
          <p:cNvPr id="7" name="object 7"/>
          <p:cNvSpPr/>
          <p:nvPr/>
        </p:nvSpPr>
        <p:spPr>
          <a:xfrm>
            <a:off x="304800" y="1676400"/>
            <a:ext cx="8458200" cy="4724400"/>
          </a:xfrm>
          <a:custGeom>
            <a:avLst/>
            <a:gdLst/>
            <a:ahLst/>
            <a:cxnLst/>
            <a:rect l="l" t="t" r="r" b="b"/>
            <a:pathLst>
              <a:path w="8458200" h="4724400">
                <a:moveTo>
                  <a:pt x="8458200" y="0"/>
                </a:moveTo>
                <a:lnTo>
                  <a:pt x="0" y="0"/>
                </a:lnTo>
                <a:lnTo>
                  <a:pt x="0" y="4724400"/>
                </a:lnTo>
                <a:lnTo>
                  <a:pt x="8458200" y="4724400"/>
                </a:lnTo>
                <a:lnTo>
                  <a:pt x="845820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1676400"/>
            <a:ext cx="8458200" cy="4724400"/>
          </a:xfrm>
          <a:custGeom>
            <a:avLst/>
            <a:gdLst/>
            <a:ahLst/>
            <a:cxnLst/>
            <a:rect l="l" t="t" r="r" b="b"/>
            <a:pathLst>
              <a:path w="8458200" h="4724400">
                <a:moveTo>
                  <a:pt x="4229100" y="4724400"/>
                </a:moveTo>
                <a:lnTo>
                  <a:pt x="0" y="4724400"/>
                </a:lnTo>
                <a:lnTo>
                  <a:pt x="0" y="0"/>
                </a:lnTo>
                <a:lnTo>
                  <a:pt x="8458200" y="0"/>
                </a:lnTo>
                <a:lnTo>
                  <a:pt x="8458200" y="4724400"/>
                </a:lnTo>
                <a:lnTo>
                  <a:pt x="4229100" y="4724400"/>
                </a:lnTo>
                <a:close/>
              </a:path>
            </a:pathLst>
          </a:custGeom>
          <a:ln w="12579">
            <a:solidFill>
              <a:srgbClr val="005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9619" y="1708150"/>
            <a:ext cx="7855584" cy="461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8940">
              <a:lnSpc>
                <a:spcPct val="100000"/>
              </a:lnSpc>
              <a:spcBef>
                <a:spcPts val="100"/>
              </a:spcBef>
              <a:tabLst>
                <a:tab pos="5170805" algn="l"/>
              </a:tabLst>
            </a:pP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Prepare a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July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31 bank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reconciliation 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statement and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the resulting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journal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entries  for the</a:t>
            </a:r>
            <a:r>
              <a:rPr sz="3200" spc="5" dirty="0">
                <a:solidFill>
                  <a:srgbClr val="005300"/>
                </a:solidFill>
                <a:latin typeface="Arial"/>
                <a:cs typeface="Arial"/>
              </a:rPr>
              <a:t> Simmons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Company.	The July 31  bank statement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indicated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a cash balance</a:t>
            </a:r>
            <a:r>
              <a:rPr sz="3200" spc="-25" dirty="0">
                <a:solidFill>
                  <a:srgbClr val="0053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604520" marR="223520" indent="-373380">
              <a:lnSpc>
                <a:spcPts val="3840"/>
              </a:lnSpc>
              <a:spcBef>
                <a:spcPts val="114"/>
              </a:spcBef>
            </a:pP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$9,610,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while the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cash ledger account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on 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that date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shows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a balance of</a:t>
            </a:r>
            <a:r>
              <a:rPr sz="3200" spc="-80" dirty="0">
                <a:solidFill>
                  <a:srgbClr val="0053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$7,430.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00">
              <a:latin typeface="Times New Roman"/>
              <a:cs typeface="Times New Roman"/>
            </a:endParaRPr>
          </a:p>
          <a:p>
            <a:pPr marL="266065" marR="257810" indent="-82550">
              <a:lnSpc>
                <a:spcPct val="100000"/>
              </a:lnSpc>
            </a:pP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Additional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information necessary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for the  reconciliation </a:t>
            </a:r>
            <a:r>
              <a:rPr sz="3200" spc="-10" dirty="0">
                <a:solidFill>
                  <a:srgbClr val="005300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shown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005300"/>
                </a:solidFill>
                <a:latin typeface="Arial"/>
                <a:cs typeface="Arial"/>
              </a:rPr>
              <a:t>the next</a:t>
            </a:r>
            <a:r>
              <a:rPr sz="3200" spc="5" dirty="0">
                <a:solidFill>
                  <a:srgbClr val="0053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5300"/>
                </a:solidFill>
                <a:latin typeface="Arial"/>
                <a:cs typeface="Arial"/>
              </a:rPr>
              <a:t>page.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311150"/>
            <a:ext cx="8369300" cy="6165850"/>
          </a:xfrm>
          <a:custGeom>
            <a:avLst/>
            <a:gdLst/>
            <a:ahLst/>
            <a:cxnLst/>
            <a:rect l="l" t="t" r="r" b="b"/>
            <a:pathLst>
              <a:path w="8369300" h="6165850">
                <a:moveTo>
                  <a:pt x="8369300" y="0"/>
                </a:moveTo>
                <a:lnTo>
                  <a:pt x="0" y="0"/>
                </a:lnTo>
                <a:lnTo>
                  <a:pt x="0" y="6165850"/>
                </a:lnTo>
                <a:lnTo>
                  <a:pt x="8369300" y="6165850"/>
                </a:lnTo>
                <a:lnTo>
                  <a:pt x="8369300" y="0"/>
                </a:lnTo>
                <a:close/>
              </a:path>
            </a:pathLst>
          </a:custGeom>
          <a:solidFill>
            <a:srgbClr val="104E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311150"/>
            <a:ext cx="8369300" cy="6165850"/>
          </a:xfrm>
          <a:custGeom>
            <a:avLst/>
            <a:gdLst/>
            <a:ahLst/>
            <a:cxnLst/>
            <a:rect l="l" t="t" r="r" b="b"/>
            <a:pathLst>
              <a:path w="8369300" h="6165850">
                <a:moveTo>
                  <a:pt x="4184650" y="6165850"/>
                </a:moveTo>
                <a:lnTo>
                  <a:pt x="0" y="6165850"/>
                </a:lnTo>
                <a:lnTo>
                  <a:pt x="0" y="0"/>
                </a:lnTo>
                <a:lnTo>
                  <a:pt x="8369300" y="0"/>
                </a:lnTo>
                <a:lnTo>
                  <a:pt x="8369300" y="6165850"/>
                </a:lnTo>
                <a:lnTo>
                  <a:pt x="4184650" y="6165850"/>
                </a:lnTo>
                <a:close/>
              </a:path>
            </a:pathLst>
          </a:custGeom>
          <a:ln w="12579">
            <a:solidFill>
              <a:srgbClr val="104E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34950"/>
            <a:ext cx="8369300" cy="6165850"/>
          </a:xfrm>
          <a:custGeom>
            <a:avLst/>
            <a:gdLst/>
            <a:ahLst/>
            <a:cxnLst/>
            <a:rect l="l" t="t" r="r" b="b"/>
            <a:pathLst>
              <a:path w="8369300" h="6165850">
                <a:moveTo>
                  <a:pt x="8369300" y="0"/>
                </a:moveTo>
                <a:lnTo>
                  <a:pt x="0" y="0"/>
                </a:lnTo>
                <a:lnTo>
                  <a:pt x="0" y="6165850"/>
                </a:lnTo>
                <a:lnTo>
                  <a:pt x="8369300" y="6165850"/>
                </a:lnTo>
                <a:lnTo>
                  <a:pt x="8369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234950"/>
            <a:ext cx="8369300" cy="6165850"/>
          </a:xfrm>
          <a:custGeom>
            <a:avLst/>
            <a:gdLst/>
            <a:ahLst/>
            <a:cxnLst/>
            <a:rect l="l" t="t" r="r" b="b"/>
            <a:pathLst>
              <a:path w="8369300" h="6165850">
                <a:moveTo>
                  <a:pt x="4184650" y="6165850"/>
                </a:moveTo>
                <a:lnTo>
                  <a:pt x="0" y="6165850"/>
                </a:lnTo>
                <a:lnTo>
                  <a:pt x="0" y="0"/>
                </a:lnTo>
                <a:lnTo>
                  <a:pt x="8369300" y="0"/>
                </a:lnTo>
                <a:lnTo>
                  <a:pt x="8369300" y="6165850"/>
                </a:lnTo>
                <a:lnTo>
                  <a:pt x="4184650" y="6165850"/>
                </a:lnTo>
                <a:close/>
              </a:path>
            </a:pathLst>
          </a:custGeom>
          <a:ln w="12579">
            <a:solidFill>
              <a:srgbClr val="104E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1669" y="179070"/>
            <a:ext cx="8169909" cy="610108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9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Outstanding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checks totaled</a:t>
            </a:r>
            <a:r>
              <a:rPr sz="2800" spc="-15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$2,417.</a:t>
            </a:r>
            <a:endParaRPr sz="2800">
              <a:latin typeface="Arial"/>
              <a:cs typeface="Arial"/>
            </a:endParaRPr>
          </a:p>
          <a:p>
            <a:pPr marL="380365" marR="167005" indent="-342900">
              <a:lnSpc>
                <a:spcPct val="100000"/>
              </a:lnSpc>
              <a:spcBef>
                <a:spcPts val="69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A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$500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check mailed to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the bank for deposit had  not reached the bank at the statement</a:t>
            </a:r>
            <a:r>
              <a:rPr sz="2800" spc="10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date.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spc="-10" dirty="0">
                <a:solidFill>
                  <a:srgbClr val="104EFA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bank returned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a customer’s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NSF check</a:t>
            </a:r>
            <a:r>
              <a:rPr sz="2800" spc="-25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for</a:t>
            </a:r>
            <a:endParaRPr sz="2800">
              <a:latin typeface="Arial"/>
              <a:cs typeface="Arial"/>
            </a:endParaRPr>
          </a:p>
          <a:p>
            <a:pPr marL="380365" marR="1372235">
              <a:lnSpc>
                <a:spcPct val="100000"/>
              </a:lnSpc>
            </a:pP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$225 received as payment </a:t>
            </a:r>
            <a:r>
              <a:rPr sz="2800" spc="5" dirty="0">
                <a:solidFill>
                  <a:srgbClr val="104EFA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an account  receivable.</a:t>
            </a:r>
            <a:endParaRPr sz="2800">
              <a:latin typeface="Arial"/>
              <a:cs typeface="Arial"/>
            </a:endParaRPr>
          </a:p>
          <a:p>
            <a:pPr marL="380365" marR="148590" indent="-342900">
              <a:lnSpc>
                <a:spcPct val="100000"/>
              </a:lnSpc>
              <a:spcBef>
                <a:spcPts val="69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spc="-10" dirty="0">
                <a:solidFill>
                  <a:srgbClr val="104EFA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bank statement </a:t>
            </a:r>
            <a:r>
              <a:rPr sz="2800" spc="-10" dirty="0">
                <a:solidFill>
                  <a:srgbClr val="104EFA"/>
                </a:solidFill>
                <a:latin typeface="Arial"/>
                <a:cs typeface="Arial"/>
              </a:rPr>
              <a:t>showed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$30 interest earned  on the bank balance for the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month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of</a:t>
            </a:r>
            <a:r>
              <a:rPr sz="2800" spc="-10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July.</a:t>
            </a:r>
            <a:endParaRPr sz="2800">
              <a:latin typeface="Arial"/>
              <a:cs typeface="Arial"/>
            </a:endParaRPr>
          </a:p>
          <a:p>
            <a:pPr marL="380365" marR="30480" indent="-342900">
              <a:lnSpc>
                <a:spcPct val="100000"/>
              </a:lnSpc>
              <a:spcBef>
                <a:spcPts val="70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Check 781 for supplies cleared the bank for $268  but </a:t>
            </a:r>
            <a:r>
              <a:rPr sz="2800" spc="-10" dirty="0">
                <a:solidFill>
                  <a:srgbClr val="104EFA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erroneously recorded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our books as</a:t>
            </a:r>
            <a:endParaRPr sz="2800">
              <a:latin typeface="Arial"/>
              <a:cs typeface="Arial"/>
            </a:endParaRPr>
          </a:p>
          <a:p>
            <a:pPr marL="380365">
              <a:lnSpc>
                <a:spcPct val="100000"/>
              </a:lnSpc>
            </a:pP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$240.</a:t>
            </a:r>
            <a:endParaRPr sz="2800">
              <a:latin typeface="Arial"/>
              <a:cs typeface="Arial"/>
            </a:endParaRPr>
          </a:p>
          <a:p>
            <a:pPr marL="380365" marR="169545" indent="-342900">
              <a:lnSpc>
                <a:spcPct val="100000"/>
              </a:lnSpc>
              <a:spcBef>
                <a:spcPts val="690"/>
              </a:spcBef>
              <a:buClr>
                <a:srgbClr val="00269E"/>
              </a:buClr>
              <a:buSzPct val="75000"/>
              <a:buFont typeface="Symbol"/>
              <a:buChar char=""/>
              <a:tabLst>
                <a:tab pos="381000" algn="l"/>
              </a:tabLst>
            </a:pP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A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$486 deposit by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Acme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Company </a:t>
            </a:r>
            <a:r>
              <a:rPr sz="2800" spc="-15" dirty="0">
                <a:solidFill>
                  <a:srgbClr val="104EFA"/>
                </a:solidFill>
                <a:latin typeface="Arial"/>
                <a:cs typeface="Arial"/>
              </a:rPr>
              <a:t>was 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erroneously credited </a:t>
            </a:r>
            <a:r>
              <a:rPr sz="2800" dirty="0">
                <a:solidFill>
                  <a:srgbClr val="104EFA"/>
                </a:solidFill>
                <a:latin typeface="Arial"/>
                <a:cs typeface="Arial"/>
              </a:rPr>
              <a:t>to our account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by the</a:t>
            </a:r>
            <a:r>
              <a:rPr sz="2800" spc="-65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04EFA"/>
                </a:solidFill>
                <a:latin typeface="Arial"/>
                <a:cs typeface="Arial"/>
              </a:rPr>
              <a:t>bank.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4242" y="655446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anies, Inc.,</a:t>
            </a:r>
            <a:r>
              <a:rPr sz="1200" b="1" i="1" spc="-55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2002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82409"/>
            <a:ext cx="13106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McGraw-Hill/Ir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6588" y="6578852"/>
            <a:ext cx="659892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0"/>
              </a:lnSpc>
              <a:tabLst>
                <a:tab pos="4795520" algn="l"/>
              </a:tabLst>
            </a:pPr>
            <a:r>
              <a:rPr sz="2100" b="1" i="1" spc="-7" baseline="-15873" dirty="0">
                <a:solidFill>
                  <a:srgbClr val="FFFFFF"/>
                </a:solidFill>
                <a:latin typeface="Book Antiqua"/>
                <a:cs typeface="Book Antiqua"/>
              </a:rPr>
              <a:t>win	</a:t>
            </a: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© </a:t>
            </a: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The McGraw-Hill</a:t>
            </a:r>
            <a:r>
              <a:rPr sz="1200" b="1" i="1" spc="-50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Comp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8350" y="1587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25550" y="233114"/>
            <a:ext cx="6558915" cy="1028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040"/>
              </a:lnSpc>
            </a:pPr>
            <a:r>
              <a:rPr sz="4000" spc="-5" dirty="0">
                <a:solidFill>
                  <a:srgbClr val="F5E8B3"/>
                </a:solidFill>
                <a:latin typeface="Times New Roman"/>
                <a:cs typeface="Times New Roman"/>
              </a:rPr>
              <a:t>Reconciling the Bank</a:t>
            </a:r>
            <a:r>
              <a:rPr sz="4000" spc="-25" dirty="0">
                <a:solidFill>
                  <a:srgbClr val="F5E8B3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5E8B3"/>
                </a:solidFill>
                <a:latin typeface="Times New Roman"/>
                <a:cs typeface="Times New Roman"/>
              </a:rPr>
              <a:t>Statement</a:t>
            </a:r>
            <a:endParaRPr sz="4000">
              <a:latin typeface="Times New Roman"/>
              <a:cs typeface="Times New Roman"/>
            </a:endParaRPr>
          </a:p>
          <a:p>
            <a:pPr marL="135255" algn="ctr">
              <a:lnSpc>
                <a:spcPts val="3995"/>
              </a:lnSpc>
            </a:pPr>
            <a:r>
              <a:rPr sz="3600" spc="-5" dirty="0">
                <a:solidFill>
                  <a:srgbClr val="F5E8B3"/>
                </a:solidFill>
                <a:latin typeface="Times New Roman"/>
                <a:cs typeface="Times New Roman"/>
              </a:rPr>
              <a:t>Example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635" algn="ctr">
              <a:lnSpc>
                <a:spcPts val="4475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0" dirty="0"/>
              <a:t> </a:t>
            </a:r>
            <a:r>
              <a:rPr spc="-5" dirty="0"/>
              <a:t>Statement</a:t>
            </a:r>
          </a:p>
          <a:p>
            <a:pPr marL="635" algn="ctr">
              <a:lnSpc>
                <a:spcPts val="3995"/>
              </a:lnSpc>
            </a:pPr>
            <a:r>
              <a:rPr sz="3600" spc="-5" dirty="0"/>
              <a:t>Example</a:t>
            </a:r>
            <a:endParaRPr sz="3600"/>
          </a:p>
        </p:txBody>
      </p:sp>
      <p:sp>
        <p:nvSpPr>
          <p:cNvPr id="13" name="object 13"/>
          <p:cNvSpPr/>
          <p:nvPr/>
        </p:nvSpPr>
        <p:spPr>
          <a:xfrm>
            <a:off x="5186679" y="3512820"/>
            <a:ext cx="1305560" cy="0"/>
          </a:xfrm>
          <a:custGeom>
            <a:avLst/>
            <a:gdLst/>
            <a:ahLst/>
            <a:cxnLst/>
            <a:rect l="l" t="t" r="r" b="b"/>
            <a:pathLst>
              <a:path w="1305560">
                <a:moveTo>
                  <a:pt x="0" y="0"/>
                </a:moveTo>
                <a:lnTo>
                  <a:pt x="1305560" y="0"/>
                </a:lnTo>
              </a:path>
            </a:pathLst>
          </a:custGeom>
          <a:ln w="3175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6679" y="3533140"/>
            <a:ext cx="1325880" cy="0"/>
          </a:xfrm>
          <a:custGeom>
            <a:avLst/>
            <a:gdLst/>
            <a:ahLst/>
            <a:cxnLst/>
            <a:rect l="l" t="t" r="r" b="b"/>
            <a:pathLst>
              <a:path w="1325879">
                <a:moveTo>
                  <a:pt x="0" y="0"/>
                </a:moveTo>
                <a:lnTo>
                  <a:pt x="1325879" y="0"/>
                </a:lnTo>
              </a:path>
            </a:pathLst>
          </a:custGeom>
          <a:ln w="4063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6679" y="6285229"/>
            <a:ext cx="1305560" cy="0"/>
          </a:xfrm>
          <a:custGeom>
            <a:avLst/>
            <a:gdLst/>
            <a:ahLst/>
            <a:cxnLst/>
            <a:rect l="l" t="t" r="r" b="b"/>
            <a:pathLst>
              <a:path w="1305560">
                <a:moveTo>
                  <a:pt x="0" y="0"/>
                </a:moveTo>
                <a:lnTo>
                  <a:pt x="130556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6679" y="6305550"/>
            <a:ext cx="1325880" cy="0"/>
          </a:xfrm>
          <a:custGeom>
            <a:avLst/>
            <a:gdLst/>
            <a:ahLst/>
            <a:cxnLst/>
            <a:rect l="l" t="t" r="r" b="b"/>
            <a:pathLst>
              <a:path w="1325879">
                <a:moveTo>
                  <a:pt x="0" y="0"/>
                </a:moveTo>
                <a:lnTo>
                  <a:pt x="1325879" y="0"/>
                </a:lnTo>
              </a:path>
            </a:pathLst>
          </a:custGeom>
          <a:ln w="4064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380489" y="1464310"/>
          <a:ext cx="6605270" cy="5332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936">
                <a:tc>
                  <a:txBody>
                    <a:bodyPr/>
                    <a:lstStyle/>
                    <a:p>
                      <a:pPr marL="40640">
                        <a:lnSpc>
                          <a:spcPts val="2350"/>
                        </a:lnSpc>
                      </a:pPr>
                      <a:r>
                        <a:rPr sz="2050" b="1" spc="3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Balance </a:t>
                      </a:r>
                      <a:r>
                        <a:rPr sz="2050" b="1" spc="4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2050" b="1" spc="3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bank </a:t>
                      </a:r>
                      <a:r>
                        <a:rPr sz="2050" b="1" spc="1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statement, </a:t>
                      </a:r>
                      <a:r>
                        <a:rPr sz="2050" b="1" spc="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July</a:t>
                      </a:r>
                      <a:r>
                        <a:rPr sz="2050" b="1" spc="25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-2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575">
                      <a:solidFill>
                        <a:srgbClr val="BFBFB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2350"/>
                        </a:lnSpc>
                        <a:tabLst>
                          <a:tab pos="380365" algn="l"/>
                        </a:tabLst>
                      </a:pP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2050" b="1" spc="6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50" b="1" spc="-3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50" b="1" spc="-1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Additions: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50" b="1" spc="-1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Deposit </a:t>
                      </a:r>
                      <a:r>
                        <a:rPr sz="2050" b="1" spc="3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2050" b="1" spc="9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-1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transit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50" b="1" spc="-3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9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2050" b="1" spc="-1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Deductions: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64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936365" algn="l"/>
                          <a:tab pos="4538345" algn="l"/>
                        </a:tabLst>
                      </a:pPr>
                      <a:r>
                        <a:rPr sz="2050" b="1" spc="1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Bank</a:t>
                      </a:r>
                      <a:r>
                        <a:rPr sz="2050" b="1" spc="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2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error	</a:t>
                      </a: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2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486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30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4317365" algn="l"/>
                        </a:tabLst>
                      </a:pPr>
                      <a:r>
                        <a:rPr sz="2050" b="1" spc="-1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Outstanding</a:t>
                      </a:r>
                      <a:r>
                        <a:rPr sz="2050" b="1" spc="7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checks	</a:t>
                      </a:r>
                      <a:r>
                        <a:rPr sz="2050" b="1" spc="-1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2,417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50" b="1" spc="6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2050" b="1" spc="-3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53975">
                      <a:solidFill>
                        <a:srgbClr val="007F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67">
                <a:tc>
                  <a:txBody>
                    <a:bodyPr/>
                    <a:lstStyle/>
                    <a:p>
                      <a:pPr marL="40640">
                        <a:lnSpc>
                          <a:spcPts val="2275"/>
                        </a:lnSpc>
                      </a:pPr>
                      <a:r>
                        <a:rPr sz="2050" b="1" spc="-1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Adjusted </a:t>
                      </a:r>
                      <a:r>
                        <a:rPr sz="2050" b="1" spc="-3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2050" b="1" spc="16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2275"/>
                        </a:lnSpc>
                        <a:tabLst>
                          <a:tab pos="380365" algn="l"/>
                        </a:tabLst>
                      </a:pP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2050" b="1" spc="6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50" b="1" spc="-40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50" b="1" spc="-35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050" b="1" dirty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3975">
                      <a:solidFill>
                        <a:srgbClr val="007F00"/>
                      </a:solidFill>
                      <a:prstDash val="solid"/>
                    </a:lnT>
                    <a:lnB w="81280">
                      <a:solidFill>
                        <a:srgbClr val="007F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2050" b="1" spc="3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Balance </a:t>
                      </a:r>
                      <a:r>
                        <a:rPr sz="2050" b="1" spc="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205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depositor's </a:t>
                      </a:r>
                      <a:r>
                        <a:rPr sz="20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records, </a:t>
                      </a:r>
                      <a:r>
                        <a:rPr sz="205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July</a:t>
                      </a:r>
                      <a:r>
                        <a:rPr sz="2050" b="1" spc="15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126364" algn="r">
                        <a:lnSpc>
                          <a:spcPct val="100000"/>
                        </a:lnSpc>
                        <a:tabLst>
                          <a:tab pos="380365" algn="l"/>
                        </a:tabLst>
                      </a:pP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2050" b="1" spc="6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50" b="1" spc="-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05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81280">
                      <a:solidFill>
                        <a:srgbClr val="007F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Additions: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5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Interest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5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99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20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Deductions: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936365" algn="l"/>
                          <a:tab pos="4679315" algn="l"/>
                        </a:tabLst>
                      </a:pPr>
                      <a:r>
                        <a:rPr sz="205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Recording</a:t>
                      </a:r>
                      <a:r>
                        <a:rPr sz="2050" b="1" spc="8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error	</a:t>
                      </a: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165"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538345" algn="l"/>
                        </a:tabLst>
                      </a:pPr>
                      <a:r>
                        <a:rPr sz="205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NSF</a:t>
                      </a:r>
                      <a:r>
                        <a:rPr sz="2050" b="1" spc="6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check	</a:t>
                      </a:r>
                      <a:r>
                        <a:rPr sz="2050" b="1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225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5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53975">
                      <a:solidFill>
                        <a:srgbClr val="0000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 marL="40640">
                        <a:lnSpc>
                          <a:spcPts val="2275"/>
                        </a:lnSpc>
                      </a:pPr>
                      <a:r>
                        <a:rPr sz="20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Adjusted </a:t>
                      </a:r>
                      <a:r>
                        <a:rPr sz="2050" b="1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2050" b="1" spc="16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50" b="1" spc="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2275"/>
                        </a:lnSpc>
                        <a:tabLst>
                          <a:tab pos="380365" algn="l"/>
                        </a:tabLst>
                      </a:pP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$	</a:t>
                      </a:r>
                      <a:r>
                        <a:rPr sz="2050" b="1" spc="-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2050" b="1" spc="6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50" b="1" spc="-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5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05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3975">
                      <a:solidFill>
                        <a:srgbClr val="0000FF"/>
                      </a:solidFill>
                      <a:prstDash val="solid"/>
                    </a:lnT>
                    <a:lnB w="80645">
                      <a:solidFill>
                        <a:srgbClr val="0000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0645">
                      <a:solidFill>
                        <a:srgbClr val="0000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7978140" y="680720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  <a:lnTo>
                  <a:pt x="1905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5" dirty="0"/>
              <a:t> </a:t>
            </a:r>
            <a:r>
              <a:rPr spc="-5" dirty="0"/>
              <a:t>Statement</a:t>
            </a:r>
          </a:p>
          <a:p>
            <a:pPr algn="ctr">
              <a:lnSpc>
                <a:spcPts val="4440"/>
              </a:lnSpc>
            </a:pPr>
            <a:r>
              <a:rPr spc="-5" dirty="0"/>
              <a:t>Example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1125" y="1593214"/>
          <a:ext cx="8906510" cy="4321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34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0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57"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Jul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20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Cash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-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950" b="1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4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Interest</a:t>
                      </a:r>
                      <a:r>
                        <a:rPr sz="1950" b="1" spc="30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7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Revenue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-4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950" b="1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8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Supplies</a:t>
                      </a:r>
                      <a:r>
                        <a:rPr sz="1950" b="1" spc="-114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60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Inventory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-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950" b="1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Accounts</a:t>
                      </a:r>
                      <a:r>
                        <a:rPr sz="1950" b="1" spc="-114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950" b="1" spc="-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950" b="1" spc="-4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950" b="1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950" b="1" spc="20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Cash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950" b="1" spc="-35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sz="1950" b="1" dirty="0">
                          <a:solidFill>
                            <a:srgbClr val="5F007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61920" y="698500"/>
            <a:ext cx="38176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Cash</a:t>
            </a:r>
            <a:r>
              <a:rPr spc="-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/>
          <p:nvPr/>
        </p:nvSpPr>
        <p:spPr>
          <a:xfrm>
            <a:off x="393700" y="1606550"/>
            <a:ext cx="5702300" cy="3429000"/>
          </a:xfrm>
          <a:custGeom>
            <a:avLst/>
            <a:gdLst/>
            <a:ahLst/>
            <a:cxnLst/>
            <a:rect l="l" t="t" r="r" b="b"/>
            <a:pathLst>
              <a:path w="5702300" h="3429000">
                <a:moveTo>
                  <a:pt x="5702300" y="0"/>
                </a:moveTo>
                <a:lnTo>
                  <a:pt x="0" y="0"/>
                </a:lnTo>
                <a:lnTo>
                  <a:pt x="0" y="3429000"/>
                </a:lnTo>
                <a:lnTo>
                  <a:pt x="5702300" y="3429000"/>
                </a:lnTo>
                <a:lnTo>
                  <a:pt x="57023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3700" y="1606550"/>
            <a:ext cx="5702300" cy="3429000"/>
          </a:xfrm>
          <a:custGeom>
            <a:avLst/>
            <a:gdLst/>
            <a:ahLst/>
            <a:cxnLst/>
            <a:rect l="l" t="t" r="r" b="b"/>
            <a:pathLst>
              <a:path w="5702300" h="3429000">
                <a:moveTo>
                  <a:pt x="2851150" y="3429000"/>
                </a:moveTo>
                <a:lnTo>
                  <a:pt x="0" y="3429000"/>
                </a:lnTo>
                <a:lnTo>
                  <a:pt x="0" y="0"/>
                </a:lnTo>
                <a:lnTo>
                  <a:pt x="5702300" y="0"/>
                </a:lnTo>
                <a:lnTo>
                  <a:pt x="5702300" y="3429000"/>
                </a:lnTo>
                <a:lnTo>
                  <a:pt x="2851150" y="34290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500" y="1530350"/>
            <a:ext cx="5702300" cy="3429000"/>
          </a:xfrm>
          <a:custGeom>
            <a:avLst/>
            <a:gdLst/>
            <a:ahLst/>
            <a:cxnLst/>
            <a:rect l="l" t="t" r="r" b="b"/>
            <a:pathLst>
              <a:path w="5702300" h="3429000">
                <a:moveTo>
                  <a:pt x="5702300" y="0"/>
                </a:moveTo>
                <a:lnTo>
                  <a:pt x="0" y="0"/>
                </a:lnTo>
                <a:lnTo>
                  <a:pt x="0" y="3429000"/>
                </a:lnTo>
                <a:lnTo>
                  <a:pt x="5702300" y="3429000"/>
                </a:lnTo>
                <a:lnTo>
                  <a:pt x="5702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7500" y="1530350"/>
            <a:ext cx="5702300" cy="3429000"/>
          </a:xfrm>
          <a:custGeom>
            <a:avLst/>
            <a:gdLst/>
            <a:ahLst/>
            <a:cxnLst/>
            <a:rect l="l" t="t" r="r" b="b"/>
            <a:pathLst>
              <a:path w="5702300" h="3429000">
                <a:moveTo>
                  <a:pt x="2851150" y="3429000"/>
                </a:moveTo>
                <a:lnTo>
                  <a:pt x="0" y="3429000"/>
                </a:lnTo>
                <a:lnTo>
                  <a:pt x="0" y="0"/>
                </a:lnTo>
                <a:lnTo>
                  <a:pt x="5702300" y="0"/>
                </a:lnTo>
                <a:lnTo>
                  <a:pt x="5702300" y="3429000"/>
                </a:lnTo>
                <a:lnTo>
                  <a:pt x="2851150" y="34290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369570" y="1332230"/>
            <a:ext cx="5076825" cy="3604577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10"/>
              </a:spcBef>
            </a:pPr>
            <a:r>
              <a:rPr sz="4350" spc="172" baseline="5747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900" spc="114" dirty="0"/>
              <a:t>Accurately </a:t>
            </a:r>
            <a:r>
              <a:rPr sz="2900" dirty="0"/>
              <a:t>account </a:t>
            </a:r>
            <a:r>
              <a:rPr sz="2900" spc="-5" dirty="0"/>
              <a:t>for</a:t>
            </a:r>
            <a:r>
              <a:rPr sz="2900" spc="-135" dirty="0"/>
              <a:t> </a:t>
            </a:r>
            <a:r>
              <a:rPr sz="2900" dirty="0"/>
              <a:t>cash.</a:t>
            </a:r>
            <a:endParaRPr sz="2900" dirty="0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spcBef>
                <a:spcPts val="1810"/>
              </a:spcBef>
            </a:pPr>
            <a:r>
              <a:rPr sz="4350" spc="240" baseline="5747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900" spc="160" dirty="0">
                <a:solidFill>
                  <a:srgbClr val="FB0027"/>
                </a:solidFill>
              </a:rPr>
              <a:t>Prevent </a:t>
            </a:r>
            <a:r>
              <a:rPr sz="2900" dirty="0">
                <a:solidFill>
                  <a:srgbClr val="FB0027"/>
                </a:solidFill>
              </a:rPr>
              <a:t>theft and</a:t>
            </a:r>
            <a:r>
              <a:rPr sz="2900" spc="-190" dirty="0">
                <a:solidFill>
                  <a:srgbClr val="FB0027"/>
                </a:solidFill>
              </a:rPr>
              <a:t> </a:t>
            </a:r>
            <a:r>
              <a:rPr sz="2900" dirty="0">
                <a:solidFill>
                  <a:srgbClr val="FB0027"/>
                </a:solidFill>
              </a:rPr>
              <a:t>fraud.</a:t>
            </a:r>
            <a:endParaRPr sz="2900" dirty="0">
              <a:latin typeface="Symbol"/>
              <a:cs typeface="Symbol"/>
            </a:endParaRPr>
          </a:p>
          <a:p>
            <a:pPr marL="38100" marR="235585">
              <a:lnSpc>
                <a:spcPct val="100000"/>
              </a:lnSpc>
              <a:spcBef>
                <a:spcPts val="1810"/>
              </a:spcBef>
            </a:pPr>
            <a:r>
              <a:rPr sz="4350" spc="277" baseline="5747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900" spc="185" dirty="0">
                <a:solidFill>
                  <a:srgbClr val="00269E"/>
                </a:solidFill>
              </a:rPr>
              <a:t>Assure </a:t>
            </a:r>
            <a:r>
              <a:rPr sz="2900" dirty="0">
                <a:solidFill>
                  <a:srgbClr val="00269E"/>
                </a:solidFill>
              </a:rPr>
              <a:t>the availability of  adequate amounts </a:t>
            </a:r>
            <a:r>
              <a:rPr sz="2900" spc="-5" dirty="0">
                <a:solidFill>
                  <a:srgbClr val="00269E"/>
                </a:solidFill>
              </a:rPr>
              <a:t>of</a:t>
            </a:r>
            <a:r>
              <a:rPr sz="2900" spc="-40" dirty="0">
                <a:solidFill>
                  <a:srgbClr val="00269E"/>
                </a:solidFill>
              </a:rPr>
              <a:t> </a:t>
            </a:r>
            <a:r>
              <a:rPr sz="2900" dirty="0">
                <a:solidFill>
                  <a:srgbClr val="00269E"/>
                </a:solidFill>
              </a:rPr>
              <a:t>cash.</a:t>
            </a:r>
            <a:endParaRPr sz="2900" dirty="0">
              <a:latin typeface="Symbol"/>
              <a:cs typeface="Symbol"/>
            </a:endParaRPr>
          </a:p>
          <a:p>
            <a:pPr marL="38100" marR="457200">
              <a:lnSpc>
                <a:spcPts val="3470"/>
              </a:lnSpc>
              <a:spcBef>
                <a:spcPts val="1930"/>
              </a:spcBef>
            </a:pPr>
            <a:r>
              <a:rPr sz="4350" spc="322" baseline="5747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900" spc="215" dirty="0">
                <a:solidFill>
                  <a:srgbClr val="027B02"/>
                </a:solidFill>
              </a:rPr>
              <a:t>Avoid </a:t>
            </a:r>
            <a:r>
              <a:rPr sz="2900" dirty="0">
                <a:solidFill>
                  <a:srgbClr val="027B02"/>
                </a:solidFill>
              </a:rPr>
              <a:t>unnecessarily</a:t>
            </a:r>
            <a:r>
              <a:rPr sz="2900" spc="-260" dirty="0">
                <a:solidFill>
                  <a:srgbClr val="027B02"/>
                </a:solidFill>
              </a:rPr>
              <a:t> </a:t>
            </a:r>
            <a:r>
              <a:rPr sz="2900" dirty="0">
                <a:solidFill>
                  <a:srgbClr val="027B02"/>
                </a:solidFill>
              </a:rPr>
              <a:t>large  amounts of idle</a:t>
            </a:r>
            <a:r>
              <a:rPr sz="2900" spc="-20" dirty="0">
                <a:solidFill>
                  <a:srgbClr val="027B02"/>
                </a:solidFill>
              </a:rPr>
              <a:t> </a:t>
            </a:r>
            <a:r>
              <a:rPr sz="2900" dirty="0">
                <a:solidFill>
                  <a:srgbClr val="027B02"/>
                </a:solidFill>
              </a:rPr>
              <a:t>cash.</a:t>
            </a:r>
            <a:endParaRPr sz="2900" dirty="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57819" y="5411470"/>
            <a:ext cx="777240" cy="953769"/>
          </a:xfrm>
          <a:custGeom>
            <a:avLst/>
            <a:gdLst/>
            <a:ahLst/>
            <a:cxnLst/>
            <a:rect l="l" t="t" r="r" b="b"/>
            <a:pathLst>
              <a:path w="777240" h="953770">
                <a:moveTo>
                  <a:pt x="755328" y="829309"/>
                </a:moveTo>
                <a:lnTo>
                  <a:pt x="375920" y="829309"/>
                </a:lnTo>
                <a:lnTo>
                  <a:pt x="435609" y="948689"/>
                </a:lnTo>
                <a:lnTo>
                  <a:pt x="562609" y="953769"/>
                </a:lnTo>
                <a:lnTo>
                  <a:pt x="688339" y="910589"/>
                </a:lnTo>
                <a:lnTo>
                  <a:pt x="777239" y="866139"/>
                </a:lnTo>
                <a:lnTo>
                  <a:pt x="755328" y="829309"/>
                </a:lnTo>
                <a:close/>
              </a:path>
              <a:path w="777240" h="953770">
                <a:moveTo>
                  <a:pt x="709929" y="0"/>
                </a:moveTo>
                <a:lnTo>
                  <a:pt x="3809" y="180339"/>
                </a:lnTo>
                <a:lnTo>
                  <a:pt x="0" y="205739"/>
                </a:lnTo>
                <a:lnTo>
                  <a:pt x="10159" y="458469"/>
                </a:lnTo>
                <a:lnTo>
                  <a:pt x="77470" y="640079"/>
                </a:lnTo>
                <a:lnTo>
                  <a:pt x="102870" y="861059"/>
                </a:lnTo>
                <a:lnTo>
                  <a:pt x="267970" y="861059"/>
                </a:lnTo>
                <a:lnTo>
                  <a:pt x="375920" y="829309"/>
                </a:lnTo>
                <a:lnTo>
                  <a:pt x="755328" y="829309"/>
                </a:lnTo>
                <a:lnTo>
                  <a:pt x="717550" y="765809"/>
                </a:lnTo>
                <a:lnTo>
                  <a:pt x="704850" y="670559"/>
                </a:lnTo>
                <a:lnTo>
                  <a:pt x="659129" y="571499"/>
                </a:lnTo>
                <a:lnTo>
                  <a:pt x="669289" y="452119"/>
                </a:lnTo>
                <a:lnTo>
                  <a:pt x="659129" y="377189"/>
                </a:lnTo>
                <a:lnTo>
                  <a:pt x="635000" y="339089"/>
                </a:lnTo>
                <a:lnTo>
                  <a:pt x="678179" y="186689"/>
                </a:lnTo>
                <a:lnTo>
                  <a:pt x="704850" y="49529"/>
                </a:lnTo>
                <a:lnTo>
                  <a:pt x="709929" y="0"/>
                </a:lnTo>
                <a:close/>
              </a:path>
            </a:pathLst>
          </a:custGeom>
          <a:solidFill>
            <a:srgbClr val="6F22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57819" y="5411470"/>
            <a:ext cx="777240" cy="953769"/>
          </a:xfrm>
          <a:custGeom>
            <a:avLst/>
            <a:gdLst/>
            <a:ahLst/>
            <a:cxnLst/>
            <a:rect l="l" t="t" r="r" b="b"/>
            <a:pathLst>
              <a:path w="777240" h="953770">
                <a:moveTo>
                  <a:pt x="0" y="205739"/>
                </a:moveTo>
                <a:lnTo>
                  <a:pt x="10159" y="458469"/>
                </a:lnTo>
                <a:lnTo>
                  <a:pt x="77470" y="640079"/>
                </a:lnTo>
                <a:lnTo>
                  <a:pt x="102870" y="861059"/>
                </a:lnTo>
                <a:lnTo>
                  <a:pt x="267970" y="861059"/>
                </a:lnTo>
                <a:lnTo>
                  <a:pt x="375920" y="829309"/>
                </a:lnTo>
                <a:lnTo>
                  <a:pt x="435609" y="948689"/>
                </a:lnTo>
                <a:lnTo>
                  <a:pt x="562609" y="953769"/>
                </a:lnTo>
                <a:lnTo>
                  <a:pt x="688339" y="910589"/>
                </a:lnTo>
                <a:lnTo>
                  <a:pt x="777239" y="866139"/>
                </a:lnTo>
                <a:lnTo>
                  <a:pt x="717550" y="765809"/>
                </a:lnTo>
                <a:lnTo>
                  <a:pt x="704850" y="670559"/>
                </a:lnTo>
                <a:lnTo>
                  <a:pt x="659129" y="571499"/>
                </a:lnTo>
                <a:lnTo>
                  <a:pt x="669289" y="452119"/>
                </a:lnTo>
                <a:lnTo>
                  <a:pt x="659129" y="377189"/>
                </a:lnTo>
                <a:lnTo>
                  <a:pt x="635000" y="339089"/>
                </a:lnTo>
                <a:lnTo>
                  <a:pt x="678179" y="186689"/>
                </a:lnTo>
                <a:lnTo>
                  <a:pt x="704850" y="49529"/>
                </a:lnTo>
                <a:lnTo>
                  <a:pt x="709929" y="0"/>
                </a:lnTo>
                <a:lnTo>
                  <a:pt x="3809" y="180339"/>
                </a:lnTo>
                <a:lnTo>
                  <a:pt x="0" y="205739"/>
                </a:lnTo>
                <a:close/>
              </a:path>
            </a:pathLst>
          </a:custGeom>
          <a:ln w="3175">
            <a:solidFill>
              <a:srgbClr val="6F22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56269" y="6316979"/>
            <a:ext cx="453390" cy="175260"/>
          </a:xfrm>
          <a:custGeom>
            <a:avLst/>
            <a:gdLst/>
            <a:ahLst/>
            <a:cxnLst/>
            <a:rect l="l" t="t" r="r" b="b"/>
            <a:pathLst>
              <a:path w="453390" h="175260">
                <a:moveTo>
                  <a:pt x="411479" y="0"/>
                </a:moveTo>
                <a:lnTo>
                  <a:pt x="204470" y="68580"/>
                </a:lnTo>
                <a:lnTo>
                  <a:pt x="53339" y="130810"/>
                </a:lnTo>
                <a:lnTo>
                  <a:pt x="5079" y="149860"/>
                </a:lnTo>
                <a:lnTo>
                  <a:pt x="0" y="168910"/>
                </a:lnTo>
                <a:lnTo>
                  <a:pt x="43179" y="175260"/>
                </a:lnTo>
                <a:lnTo>
                  <a:pt x="151129" y="175260"/>
                </a:lnTo>
                <a:lnTo>
                  <a:pt x="269239" y="135890"/>
                </a:lnTo>
                <a:lnTo>
                  <a:pt x="370839" y="87630"/>
                </a:lnTo>
                <a:lnTo>
                  <a:pt x="453389" y="68580"/>
                </a:lnTo>
                <a:lnTo>
                  <a:pt x="449579" y="30480"/>
                </a:lnTo>
                <a:lnTo>
                  <a:pt x="411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56269" y="6316979"/>
            <a:ext cx="453390" cy="175260"/>
          </a:xfrm>
          <a:custGeom>
            <a:avLst/>
            <a:gdLst/>
            <a:ahLst/>
            <a:cxnLst/>
            <a:rect l="l" t="t" r="r" b="b"/>
            <a:pathLst>
              <a:path w="453390" h="175260">
                <a:moveTo>
                  <a:pt x="411479" y="0"/>
                </a:moveTo>
                <a:lnTo>
                  <a:pt x="204470" y="68580"/>
                </a:lnTo>
                <a:lnTo>
                  <a:pt x="53339" y="130810"/>
                </a:lnTo>
                <a:lnTo>
                  <a:pt x="5079" y="149860"/>
                </a:lnTo>
                <a:lnTo>
                  <a:pt x="0" y="168910"/>
                </a:lnTo>
                <a:lnTo>
                  <a:pt x="43179" y="175260"/>
                </a:lnTo>
                <a:lnTo>
                  <a:pt x="151129" y="175260"/>
                </a:lnTo>
                <a:lnTo>
                  <a:pt x="269239" y="135890"/>
                </a:lnTo>
                <a:lnTo>
                  <a:pt x="370839" y="87630"/>
                </a:lnTo>
                <a:lnTo>
                  <a:pt x="453389" y="68580"/>
                </a:lnTo>
                <a:lnTo>
                  <a:pt x="449579" y="30480"/>
                </a:lnTo>
                <a:lnTo>
                  <a:pt x="411479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13369" y="6240779"/>
            <a:ext cx="420370" cy="111760"/>
          </a:xfrm>
          <a:custGeom>
            <a:avLst/>
            <a:gdLst/>
            <a:ahLst/>
            <a:cxnLst/>
            <a:rect l="l" t="t" r="r" b="b"/>
            <a:pathLst>
              <a:path w="420370" h="111760">
                <a:moveTo>
                  <a:pt x="177800" y="31750"/>
                </a:moveTo>
                <a:lnTo>
                  <a:pt x="116839" y="57150"/>
                </a:lnTo>
                <a:lnTo>
                  <a:pt x="8889" y="76200"/>
                </a:lnTo>
                <a:lnTo>
                  <a:pt x="0" y="87630"/>
                </a:lnTo>
                <a:lnTo>
                  <a:pt x="0" y="100330"/>
                </a:lnTo>
                <a:lnTo>
                  <a:pt x="29209" y="111760"/>
                </a:lnTo>
                <a:lnTo>
                  <a:pt x="132079" y="106680"/>
                </a:lnTo>
                <a:lnTo>
                  <a:pt x="279400" y="87630"/>
                </a:lnTo>
                <a:lnTo>
                  <a:pt x="403225" y="87630"/>
                </a:lnTo>
                <a:lnTo>
                  <a:pt x="420370" y="81280"/>
                </a:lnTo>
                <a:lnTo>
                  <a:pt x="420370" y="36830"/>
                </a:lnTo>
                <a:lnTo>
                  <a:pt x="250189" y="36830"/>
                </a:lnTo>
                <a:lnTo>
                  <a:pt x="177800" y="31750"/>
                </a:lnTo>
                <a:close/>
              </a:path>
              <a:path w="420370" h="111760">
                <a:moveTo>
                  <a:pt x="403225" y="87630"/>
                </a:moveTo>
                <a:lnTo>
                  <a:pt x="332739" y="87630"/>
                </a:lnTo>
                <a:lnTo>
                  <a:pt x="386079" y="93980"/>
                </a:lnTo>
                <a:lnTo>
                  <a:pt x="403225" y="87630"/>
                </a:lnTo>
                <a:close/>
              </a:path>
              <a:path w="420370" h="111760">
                <a:moveTo>
                  <a:pt x="420370" y="0"/>
                </a:moveTo>
                <a:lnTo>
                  <a:pt x="250189" y="36830"/>
                </a:lnTo>
                <a:lnTo>
                  <a:pt x="420370" y="36830"/>
                </a:lnTo>
                <a:lnTo>
                  <a:pt x="420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13369" y="6240779"/>
            <a:ext cx="420370" cy="111760"/>
          </a:xfrm>
          <a:custGeom>
            <a:avLst/>
            <a:gdLst/>
            <a:ahLst/>
            <a:cxnLst/>
            <a:rect l="l" t="t" r="r" b="b"/>
            <a:pathLst>
              <a:path w="420370" h="111760">
                <a:moveTo>
                  <a:pt x="177800" y="31750"/>
                </a:moveTo>
                <a:lnTo>
                  <a:pt x="116839" y="57150"/>
                </a:lnTo>
                <a:lnTo>
                  <a:pt x="8889" y="76200"/>
                </a:lnTo>
                <a:lnTo>
                  <a:pt x="0" y="87630"/>
                </a:lnTo>
                <a:lnTo>
                  <a:pt x="0" y="100330"/>
                </a:lnTo>
                <a:lnTo>
                  <a:pt x="29209" y="111760"/>
                </a:lnTo>
                <a:lnTo>
                  <a:pt x="132079" y="106680"/>
                </a:lnTo>
                <a:lnTo>
                  <a:pt x="279400" y="87630"/>
                </a:lnTo>
                <a:lnTo>
                  <a:pt x="332739" y="87630"/>
                </a:lnTo>
                <a:lnTo>
                  <a:pt x="386079" y="93980"/>
                </a:lnTo>
                <a:lnTo>
                  <a:pt x="420370" y="81280"/>
                </a:lnTo>
                <a:lnTo>
                  <a:pt x="420370" y="0"/>
                </a:lnTo>
                <a:lnTo>
                  <a:pt x="250189" y="36830"/>
                </a:lnTo>
                <a:lnTo>
                  <a:pt x="177800" y="3175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40550" y="4693920"/>
            <a:ext cx="1969770" cy="1075690"/>
          </a:xfrm>
          <a:custGeom>
            <a:avLst/>
            <a:gdLst/>
            <a:ahLst/>
            <a:cxnLst/>
            <a:rect l="l" t="t" r="r" b="b"/>
            <a:pathLst>
              <a:path w="1969770" h="1075689">
                <a:moveTo>
                  <a:pt x="1749334" y="736599"/>
                </a:moveTo>
                <a:lnTo>
                  <a:pt x="593090" y="736599"/>
                </a:lnTo>
                <a:lnTo>
                  <a:pt x="722629" y="836929"/>
                </a:lnTo>
                <a:lnTo>
                  <a:pt x="943609" y="930909"/>
                </a:lnTo>
                <a:lnTo>
                  <a:pt x="1120140" y="949959"/>
                </a:lnTo>
                <a:lnTo>
                  <a:pt x="1104900" y="1075689"/>
                </a:lnTo>
                <a:lnTo>
                  <a:pt x="1320800" y="1049019"/>
                </a:lnTo>
                <a:lnTo>
                  <a:pt x="1496059" y="875029"/>
                </a:lnTo>
                <a:lnTo>
                  <a:pt x="1604009" y="816609"/>
                </a:lnTo>
                <a:lnTo>
                  <a:pt x="1727200" y="754379"/>
                </a:lnTo>
                <a:lnTo>
                  <a:pt x="1749334" y="736599"/>
                </a:lnTo>
                <a:close/>
              </a:path>
              <a:path w="1969770" h="1075689">
                <a:moveTo>
                  <a:pt x="900429" y="0"/>
                </a:moveTo>
                <a:lnTo>
                  <a:pt x="490220" y="408939"/>
                </a:lnTo>
                <a:lnTo>
                  <a:pt x="411479" y="496569"/>
                </a:lnTo>
                <a:lnTo>
                  <a:pt x="256540" y="553719"/>
                </a:lnTo>
                <a:lnTo>
                  <a:pt x="0" y="580389"/>
                </a:lnTo>
                <a:lnTo>
                  <a:pt x="35559" y="842009"/>
                </a:lnTo>
                <a:lnTo>
                  <a:pt x="114300" y="855979"/>
                </a:lnTo>
                <a:lnTo>
                  <a:pt x="288290" y="848359"/>
                </a:lnTo>
                <a:lnTo>
                  <a:pt x="447040" y="811529"/>
                </a:lnTo>
                <a:lnTo>
                  <a:pt x="593090" y="736599"/>
                </a:lnTo>
                <a:lnTo>
                  <a:pt x="1749334" y="736599"/>
                </a:lnTo>
                <a:lnTo>
                  <a:pt x="1804670" y="692149"/>
                </a:lnTo>
                <a:lnTo>
                  <a:pt x="1897379" y="598169"/>
                </a:lnTo>
                <a:lnTo>
                  <a:pt x="1940559" y="485139"/>
                </a:lnTo>
                <a:lnTo>
                  <a:pt x="1969770" y="351789"/>
                </a:lnTo>
                <a:lnTo>
                  <a:pt x="1604009" y="294639"/>
                </a:lnTo>
                <a:lnTo>
                  <a:pt x="1262379" y="146049"/>
                </a:lnTo>
                <a:lnTo>
                  <a:pt x="1027429" y="24129"/>
                </a:lnTo>
                <a:lnTo>
                  <a:pt x="900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40550" y="4693920"/>
            <a:ext cx="1969770" cy="1075690"/>
          </a:xfrm>
          <a:custGeom>
            <a:avLst/>
            <a:gdLst/>
            <a:ahLst/>
            <a:cxnLst/>
            <a:rect l="l" t="t" r="r" b="b"/>
            <a:pathLst>
              <a:path w="1969770" h="1075689">
                <a:moveTo>
                  <a:pt x="0" y="580389"/>
                </a:moveTo>
                <a:lnTo>
                  <a:pt x="256540" y="553719"/>
                </a:lnTo>
                <a:lnTo>
                  <a:pt x="411479" y="496569"/>
                </a:lnTo>
                <a:lnTo>
                  <a:pt x="490220" y="408939"/>
                </a:lnTo>
                <a:lnTo>
                  <a:pt x="900429" y="0"/>
                </a:lnTo>
                <a:lnTo>
                  <a:pt x="1027429" y="24129"/>
                </a:lnTo>
                <a:lnTo>
                  <a:pt x="1262379" y="146049"/>
                </a:lnTo>
                <a:lnTo>
                  <a:pt x="1604009" y="294639"/>
                </a:lnTo>
                <a:lnTo>
                  <a:pt x="1969770" y="351789"/>
                </a:lnTo>
                <a:lnTo>
                  <a:pt x="1940559" y="485139"/>
                </a:lnTo>
                <a:lnTo>
                  <a:pt x="1897379" y="598169"/>
                </a:lnTo>
                <a:lnTo>
                  <a:pt x="1804670" y="692149"/>
                </a:lnTo>
                <a:lnTo>
                  <a:pt x="1727200" y="754379"/>
                </a:lnTo>
                <a:lnTo>
                  <a:pt x="1604009" y="816609"/>
                </a:lnTo>
                <a:lnTo>
                  <a:pt x="1496059" y="875029"/>
                </a:lnTo>
                <a:lnTo>
                  <a:pt x="1320800" y="1049019"/>
                </a:lnTo>
                <a:lnTo>
                  <a:pt x="1104900" y="1075689"/>
                </a:lnTo>
                <a:lnTo>
                  <a:pt x="1120140" y="949959"/>
                </a:lnTo>
                <a:lnTo>
                  <a:pt x="943609" y="930909"/>
                </a:lnTo>
                <a:lnTo>
                  <a:pt x="722629" y="836929"/>
                </a:lnTo>
                <a:lnTo>
                  <a:pt x="593090" y="736599"/>
                </a:lnTo>
                <a:lnTo>
                  <a:pt x="447040" y="811529"/>
                </a:lnTo>
                <a:lnTo>
                  <a:pt x="288290" y="848359"/>
                </a:lnTo>
                <a:lnTo>
                  <a:pt x="114300" y="855979"/>
                </a:lnTo>
                <a:lnTo>
                  <a:pt x="35559" y="842009"/>
                </a:lnTo>
                <a:lnTo>
                  <a:pt x="0" y="58038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15530" y="4808220"/>
            <a:ext cx="356870" cy="741680"/>
          </a:xfrm>
          <a:custGeom>
            <a:avLst/>
            <a:gdLst/>
            <a:ahLst/>
            <a:cxnLst/>
            <a:rect l="l" t="t" r="r" b="b"/>
            <a:pathLst>
              <a:path w="356870" h="741679">
                <a:moveTo>
                  <a:pt x="327660" y="0"/>
                </a:moveTo>
                <a:lnTo>
                  <a:pt x="39370" y="113029"/>
                </a:lnTo>
                <a:lnTo>
                  <a:pt x="0" y="275589"/>
                </a:lnTo>
                <a:lnTo>
                  <a:pt x="0" y="382269"/>
                </a:lnTo>
                <a:lnTo>
                  <a:pt x="24129" y="490219"/>
                </a:lnTo>
                <a:lnTo>
                  <a:pt x="123190" y="627379"/>
                </a:lnTo>
                <a:lnTo>
                  <a:pt x="283210" y="741679"/>
                </a:lnTo>
                <a:lnTo>
                  <a:pt x="224790" y="552449"/>
                </a:lnTo>
                <a:lnTo>
                  <a:pt x="265429" y="232409"/>
                </a:lnTo>
                <a:lnTo>
                  <a:pt x="356870" y="6349"/>
                </a:lnTo>
                <a:lnTo>
                  <a:pt x="327660" y="0"/>
                </a:lnTo>
                <a:close/>
              </a:path>
            </a:pathLst>
          </a:custGeom>
          <a:solidFill>
            <a:srgbClr val="FFE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15530" y="4808220"/>
            <a:ext cx="356870" cy="741680"/>
          </a:xfrm>
          <a:custGeom>
            <a:avLst/>
            <a:gdLst/>
            <a:ahLst/>
            <a:cxnLst/>
            <a:rect l="l" t="t" r="r" b="b"/>
            <a:pathLst>
              <a:path w="356870" h="741679">
                <a:moveTo>
                  <a:pt x="356870" y="6349"/>
                </a:moveTo>
                <a:lnTo>
                  <a:pt x="265429" y="232409"/>
                </a:lnTo>
                <a:lnTo>
                  <a:pt x="224790" y="552449"/>
                </a:lnTo>
                <a:lnTo>
                  <a:pt x="283210" y="741679"/>
                </a:lnTo>
                <a:lnTo>
                  <a:pt x="123190" y="627379"/>
                </a:lnTo>
                <a:lnTo>
                  <a:pt x="24129" y="490219"/>
                </a:lnTo>
                <a:lnTo>
                  <a:pt x="0" y="382269"/>
                </a:lnTo>
                <a:lnTo>
                  <a:pt x="0" y="275589"/>
                </a:lnTo>
                <a:lnTo>
                  <a:pt x="39370" y="113029"/>
                </a:lnTo>
                <a:lnTo>
                  <a:pt x="327660" y="0"/>
                </a:lnTo>
                <a:lnTo>
                  <a:pt x="356870" y="6349"/>
                </a:lnTo>
                <a:close/>
              </a:path>
            </a:pathLst>
          </a:custGeom>
          <a:ln w="3175">
            <a:solidFill>
              <a:srgbClr val="FFE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06640" y="4940300"/>
            <a:ext cx="135890" cy="697230"/>
          </a:xfrm>
          <a:custGeom>
            <a:avLst/>
            <a:gdLst/>
            <a:ahLst/>
            <a:cxnLst/>
            <a:rect l="l" t="t" r="r" b="b"/>
            <a:pathLst>
              <a:path w="135890" h="697229">
                <a:moveTo>
                  <a:pt x="38100" y="0"/>
                </a:moveTo>
                <a:lnTo>
                  <a:pt x="0" y="43180"/>
                </a:lnTo>
                <a:lnTo>
                  <a:pt x="0" y="105410"/>
                </a:lnTo>
                <a:lnTo>
                  <a:pt x="8889" y="182880"/>
                </a:lnTo>
                <a:lnTo>
                  <a:pt x="29209" y="200660"/>
                </a:lnTo>
                <a:lnTo>
                  <a:pt x="48259" y="288289"/>
                </a:lnTo>
                <a:lnTo>
                  <a:pt x="48259" y="628650"/>
                </a:lnTo>
                <a:lnTo>
                  <a:pt x="43179" y="697230"/>
                </a:lnTo>
                <a:lnTo>
                  <a:pt x="102869" y="651510"/>
                </a:lnTo>
                <a:lnTo>
                  <a:pt x="135889" y="520700"/>
                </a:lnTo>
                <a:lnTo>
                  <a:pt x="135889" y="439419"/>
                </a:lnTo>
                <a:lnTo>
                  <a:pt x="67309" y="156210"/>
                </a:lnTo>
                <a:lnTo>
                  <a:pt x="58419" y="68580"/>
                </a:lnTo>
                <a:lnTo>
                  <a:pt x="381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06640" y="4940300"/>
            <a:ext cx="135890" cy="697230"/>
          </a:xfrm>
          <a:custGeom>
            <a:avLst/>
            <a:gdLst/>
            <a:ahLst/>
            <a:cxnLst/>
            <a:rect l="l" t="t" r="r" b="b"/>
            <a:pathLst>
              <a:path w="135890" h="697229">
                <a:moveTo>
                  <a:pt x="38100" y="0"/>
                </a:moveTo>
                <a:lnTo>
                  <a:pt x="0" y="43180"/>
                </a:lnTo>
                <a:lnTo>
                  <a:pt x="0" y="105410"/>
                </a:lnTo>
                <a:lnTo>
                  <a:pt x="8889" y="182880"/>
                </a:lnTo>
                <a:lnTo>
                  <a:pt x="29209" y="200660"/>
                </a:lnTo>
                <a:lnTo>
                  <a:pt x="48259" y="288289"/>
                </a:lnTo>
                <a:lnTo>
                  <a:pt x="48259" y="628650"/>
                </a:lnTo>
                <a:lnTo>
                  <a:pt x="43179" y="697230"/>
                </a:lnTo>
                <a:lnTo>
                  <a:pt x="102869" y="651510"/>
                </a:lnTo>
                <a:lnTo>
                  <a:pt x="135889" y="520700"/>
                </a:lnTo>
                <a:lnTo>
                  <a:pt x="135889" y="439419"/>
                </a:lnTo>
                <a:lnTo>
                  <a:pt x="67309" y="156210"/>
                </a:lnTo>
                <a:lnTo>
                  <a:pt x="58419" y="68580"/>
                </a:lnTo>
                <a:lnTo>
                  <a:pt x="38100" y="0"/>
                </a:lnTo>
                <a:close/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01330" y="5648959"/>
            <a:ext cx="300990" cy="314960"/>
          </a:xfrm>
          <a:custGeom>
            <a:avLst/>
            <a:gdLst/>
            <a:ahLst/>
            <a:cxnLst/>
            <a:rect l="l" t="t" r="r" b="b"/>
            <a:pathLst>
              <a:path w="300990" h="314960">
                <a:moveTo>
                  <a:pt x="285750" y="0"/>
                </a:moveTo>
                <a:lnTo>
                  <a:pt x="160020" y="88899"/>
                </a:lnTo>
                <a:lnTo>
                  <a:pt x="0" y="126999"/>
                </a:lnTo>
                <a:lnTo>
                  <a:pt x="16510" y="252729"/>
                </a:lnTo>
                <a:lnTo>
                  <a:pt x="57150" y="289559"/>
                </a:lnTo>
                <a:lnTo>
                  <a:pt x="129540" y="309879"/>
                </a:lnTo>
                <a:lnTo>
                  <a:pt x="173990" y="314959"/>
                </a:lnTo>
                <a:lnTo>
                  <a:pt x="222250" y="309879"/>
                </a:lnTo>
                <a:lnTo>
                  <a:pt x="259079" y="302259"/>
                </a:lnTo>
                <a:lnTo>
                  <a:pt x="267970" y="283209"/>
                </a:lnTo>
                <a:lnTo>
                  <a:pt x="267970" y="227329"/>
                </a:lnTo>
                <a:lnTo>
                  <a:pt x="300990" y="101599"/>
                </a:lnTo>
                <a:lnTo>
                  <a:pt x="300990" y="57149"/>
                </a:lnTo>
                <a:lnTo>
                  <a:pt x="297179" y="19049"/>
                </a:lnTo>
                <a:lnTo>
                  <a:pt x="285750" y="0"/>
                </a:lnTo>
                <a:close/>
              </a:path>
            </a:pathLst>
          </a:custGeom>
          <a:solidFill>
            <a:srgbClr val="FFC8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01330" y="5648959"/>
            <a:ext cx="300990" cy="314960"/>
          </a:xfrm>
          <a:custGeom>
            <a:avLst/>
            <a:gdLst/>
            <a:ahLst/>
            <a:cxnLst/>
            <a:rect l="l" t="t" r="r" b="b"/>
            <a:pathLst>
              <a:path w="300990" h="314960">
                <a:moveTo>
                  <a:pt x="0" y="126999"/>
                </a:moveTo>
                <a:lnTo>
                  <a:pt x="16510" y="252729"/>
                </a:lnTo>
                <a:lnTo>
                  <a:pt x="57150" y="289559"/>
                </a:lnTo>
                <a:lnTo>
                  <a:pt x="129540" y="309879"/>
                </a:lnTo>
                <a:lnTo>
                  <a:pt x="173990" y="314959"/>
                </a:lnTo>
                <a:lnTo>
                  <a:pt x="222250" y="309879"/>
                </a:lnTo>
                <a:lnTo>
                  <a:pt x="259079" y="302259"/>
                </a:lnTo>
                <a:lnTo>
                  <a:pt x="267970" y="283209"/>
                </a:lnTo>
                <a:lnTo>
                  <a:pt x="267970" y="227329"/>
                </a:lnTo>
                <a:lnTo>
                  <a:pt x="300990" y="101599"/>
                </a:lnTo>
                <a:lnTo>
                  <a:pt x="300990" y="57149"/>
                </a:lnTo>
                <a:lnTo>
                  <a:pt x="297179" y="19049"/>
                </a:lnTo>
                <a:lnTo>
                  <a:pt x="285750" y="0"/>
                </a:lnTo>
                <a:lnTo>
                  <a:pt x="160020" y="88899"/>
                </a:lnTo>
                <a:lnTo>
                  <a:pt x="0" y="126999"/>
                </a:lnTo>
                <a:close/>
              </a:path>
            </a:pathLst>
          </a:custGeom>
          <a:ln w="3175">
            <a:solidFill>
              <a:srgbClr val="FFC8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56450" y="4058920"/>
            <a:ext cx="764540" cy="876300"/>
          </a:xfrm>
          <a:custGeom>
            <a:avLst/>
            <a:gdLst/>
            <a:ahLst/>
            <a:cxnLst/>
            <a:rect l="l" t="t" r="r" b="b"/>
            <a:pathLst>
              <a:path w="764540" h="876300">
                <a:moveTo>
                  <a:pt x="447040" y="0"/>
                </a:moveTo>
                <a:lnTo>
                  <a:pt x="320040" y="0"/>
                </a:lnTo>
                <a:lnTo>
                  <a:pt x="237490" y="67309"/>
                </a:lnTo>
                <a:lnTo>
                  <a:pt x="186690" y="147319"/>
                </a:lnTo>
                <a:lnTo>
                  <a:pt x="152400" y="264159"/>
                </a:lnTo>
                <a:lnTo>
                  <a:pt x="143509" y="285749"/>
                </a:lnTo>
                <a:lnTo>
                  <a:pt x="90170" y="355599"/>
                </a:lnTo>
                <a:lnTo>
                  <a:pt x="124459" y="355599"/>
                </a:lnTo>
                <a:lnTo>
                  <a:pt x="119379" y="417829"/>
                </a:lnTo>
                <a:lnTo>
                  <a:pt x="30479" y="477519"/>
                </a:lnTo>
                <a:lnTo>
                  <a:pt x="0" y="514349"/>
                </a:lnTo>
                <a:lnTo>
                  <a:pt x="0" y="560069"/>
                </a:lnTo>
                <a:lnTo>
                  <a:pt x="24129" y="580389"/>
                </a:lnTo>
                <a:lnTo>
                  <a:pt x="106679" y="580389"/>
                </a:lnTo>
                <a:lnTo>
                  <a:pt x="153670" y="699769"/>
                </a:lnTo>
                <a:lnTo>
                  <a:pt x="190500" y="773429"/>
                </a:lnTo>
                <a:lnTo>
                  <a:pt x="237490" y="821689"/>
                </a:lnTo>
                <a:lnTo>
                  <a:pt x="328929" y="872489"/>
                </a:lnTo>
                <a:lnTo>
                  <a:pt x="414020" y="876299"/>
                </a:lnTo>
                <a:lnTo>
                  <a:pt x="494029" y="836929"/>
                </a:lnTo>
                <a:lnTo>
                  <a:pt x="577850" y="765809"/>
                </a:lnTo>
                <a:lnTo>
                  <a:pt x="638809" y="735329"/>
                </a:lnTo>
                <a:lnTo>
                  <a:pt x="730250" y="521969"/>
                </a:lnTo>
                <a:lnTo>
                  <a:pt x="717550" y="490219"/>
                </a:lnTo>
                <a:lnTo>
                  <a:pt x="746759" y="466089"/>
                </a:lnTo>
                <a:lnTo>
                  <a:pt x="764540" y="427989"/>
                </a:lnTo>
                <a:lnTo>
                  <a:pt x="764540" y="370839"/>
                </a:lnTo>
                <a:lnTo>
                  <a:pt x="756920" y="346709"/>
                </a:lnTo>
                <a:lnTo>
                  <a:pt x="560070" y="54609"/>
                </a:lnTo>
                <a:lnTo>
                  <a:pt x="447040" y="0"/>
                </a:lnTo>
                <a:close/>
              </a:path>
            </a:pathLst>
          </a:custGeom>
          <a:solidFill>
            <a:srgbClr val="FFC8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56450" y="4058920"/>
            <a:ext cx="764540" cy="876300"/>
          </a:xfrm>
          <a:custGeom>
            <a:avLst/>
            <a:gdLst/>
            <a:ahLst/>
            <a:cxnLst/>
            <a:rect l="l" t="t" r="r" b="b"/>
            <a:pathLst>
              <a:path w="764540" h="876300">
                <a:moveTo>
                  <a:pt x="152400" y="264159"/>
                </a:moveTo>
                <a:lnTo>
                  <a:pt x="143509" y="285749"/>
                </a:lnTo>
                <a:lnTo>
                  <a:pt x="90170" y="355599"/>
                </a:lnTo>
                <a:lnTo>
                  <a:pt x="124459" y="355599"/>
                </a:lnTo>
                <a:lnTo>
                  <a:pt x="119379" y="417829"/>
                </a:lnTo>
                <a:lnTo>
                  <a:pt x="30479" y="477519"/>
                </a:lnTo>
                <a:lnTo>
                  <a:pt x="0" y="514349"/>
                </a:lnTo>
                <a:lnTo>
                  <a:pt x="0" y="560069"/>
                </a:lnTo>
                <a:lnTo>
                  <a:pt x="24129" y="580389"/>
                </a:lnTo>
                <a:lnTo>
                  <a:pt x="106679" y="580389"/>
                </a:lnTo>
                <a:lnTo>
                  <a:pt x="153670" y="699769"/>
                </a:lnTo>
                <a:lnTo>
                  <a:pt x="190500" y="773429"/>
                </a:lnTo>
                <a:lnTo>
                  <a:pt x="237490" y="821689"/>
                </a:lnTo>
                <a:lnTo>
                  <a:pt x="328929" y="872489"/>
                </a:lnTo>
                <a:lnTo>
                  <a:pt x="414020" y="876299"/>
                </a:lnTo>
                <a:lnTo>
                  <a:pt x="494029" y="836929"/>
                </a:lnTo>
                <a:lnTo>
                  <a:pt x="577850" y="765809"/>
                </a:lnTo>
                <a:lnTo>
                  <a:pt x="638809" y="735329"/>
                </a:lnTo>
                <a:lnTo>
                  <a:pt x="730250" y="521969"/>
                </a:lnTo>
                <a:lnTo>
                  <a:pt x="717550" y="490219"/>
                </a:lnTo>
                <a:lnTo>
                  <a:pt x="746759" y="466089"/>
                </a:lnTo>
                <a:lnTo>
                  <a:pt x="764540" y="427989"/>
                </a:lnTo>
                <a:lnTo>
                  <a:pt x="764540" y="370839"/>
                </a:lnTo>
                <a:lnTo>
                  <a:pt x="756920" y="346709"/>
                </a:lnTo>
                <a:lnTo>
                  <a:pt x="560070" y="54609"/>
                </a:lnTo>
                <a:lnTo>
                  <a:pt x="447040" y="0"/>
                </a:lnTo>
                <a:lnTo>
                  <a:pt x="320040" y="0"/>
                </a:lnTo>
                <a:lnTo>
                  <a:pt x="237490" y="67309"/>
                </a:lnTo>
                <a:lnTo>
                  <a:pt x="186690" y="147319"/>
                </a:lnTo>
                <a:lnTo>
                  <a:pt x="152400" y="264159"/>
                </a:lnTo>
                <a:close/>
              </a:path>
            </a:pathLst>
          </a:custGeom>
          <a:ln w="3175">
            <a:solidFill>
              <a:srgbClr val="FFC8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98740" y="4224020"/>
            <a:ext cx="379730" cy="229870"/>
          </a:xfrm>
          <a:custGeom>
            <a:avLst/>
            <a:gdLst/>
            <a:ahLst/>
            <a:cxnLst/>
            <a:rect l="l" t="t" r="r" b="b"/>
            <a:pathLst>
              <a:path w="379729" h="229870">
                <a:moveTo>
                  <a:pt x="72389" y="0"/>
                </a:moveTo>
                <a:lnTo>
                  <a:pt x="11429" y="22859"/>
                </a:lnTo>
                <a:lnTo>
                  <a:pt x="0" y="90169"/>
                </a:lnTo>
                <a:lnTo>
                  <a:pt x="30479" y="187959"/>
                </a:lnTo>
                <a:lnTo>
                  <a:pt x="107950" y="229869"/>
                </a:lnTo>
                <a:lnTo>
                  <a:pt x="139700" y="179069"/>
                </a:lnTo>
                <a:lnTo>
                  <a:pt x="185419" y="160019"/>
                </a:lnTo>
                <a:lnTo>
                  <a:pt x="371218" y="160019"/>
                </a:lnTo>
                <a:lnTo>
                  <a:pt x="364030" y="111759"/>
                </a:lnTo>
                <a:lnTo>
                  <a:pt x="288289" y="111759"/>
                </a:lnTo>
                <a:lnTo>
                  <a:pt x="210244" y="39369"/>
                </a:lnTo>
                <a:lnTo>
                  <a:pt x="142239" y="39369"/>
                </a:lnTo>
                <a:lnTo>
                  <a:pt x="72389" y="0"/>
                </a:lnTo>
                <a:close/>
              </a:path>
              <a:path w="379729" h="229870">
                <a:moveTo>
                  <a:pt x="372731" y="170179"/>
                </a:moveTo>
                <a:lnTo>
                  <a:pt x="337819" y="170179"/>
                </a:lnTo>
                <a:lnTo>
                  <a:pt x="364489" y="217169"/>
                </a:lnTo>
                <a:lnTo>
                  <a:pt x="379729" y="217169"/>
                </a:lnTo>
                <a:lnTo>
                  <a:pt x="372731" y="170179"/>
                </a:lnTo>
                <a:close/>
              </a:path>
              <a:path w="379729" h="229870">
                <a:moveTo>
                  <a:pt x="371218" y="160019"/>
                </a:moveTo>
                <a:lnTo>
                  <a:pt x="185419" y="160019"/>
                </a:lnTo>
                <a:lnTo>
                  <a:pt x="240029" y="208279"/>
                </a:lnTo>
                <a:lnTo>
                  <a:pt x="303529" y="170179"/>
                </a:lnTo>
                <a:lnTo>
                  <a:pt x="372731" y="170179"/>
                </a:lnTo>
                <a:lnTo>
                  <a:pt x="371218" y="160019"/>
                </a:lnTo>
                <a:close/>
              </a:path>
              <a:path w="379729" h="229870">
                <a:moveTo>
                  <a:pt x="361950" y="97789"/>
                </a:moveTo>
                <a:lnTo>
                  <a:pt x="288289" y="111759"/>
                </a:lnTo>
                <a:lnTo>
                  <a:pt x="364030" y="111759"/>
                </a:lnTo>
                <a:lnTo>
                  <a:pt x="361950" y="97789"/>
                </a:lnTo>
                <a:close/>
              </a:path>
              <a:path w="379729" h="229870">
                <a:moveTo>
                  <a:pt x="200659" y="30479"/>
                </a:moveTo>
                <a:lnTo>
                  <a:pt x="142239" y="39369"/>
                </a:lnTo>
                <a:lnTo>
                  <a:pt x="210244" y="39369"/>
                </a:lnTo>
                <a:lnTo>
                  <a:pt x="200659" y="304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98740" y="4224020"/>
            <a:ext cx="379730" cy="229870"/>
          </a:xfrm>
          <a:custGeom>
            <a:avLst/>
            <a:gdLst/>
            <a:ahLst/>
            <a:cxnLst/>
            <a:rect l="l" t="t" r="r" b="b"/>
            <a:pathLst>
              <a:path w="379729" h="229870">
                <a:moveTo>
                  <a:pt x="72389" y="0"/>
                </a:moveTo>
                <a:lnTo>
                  <a:pt x="11429" y="22859"/>
                </a:lnTo>
                <a:lnTo>
                  <a:pt x="0" y="90169"/>
                </a:lnTo>
                <a:lnTo>
                  <a:pt x="30479" y="187959"/>
                </a:lnTo>
                <a:lnTo>
                  <a:pt x="107950" y="229869"/>
                </a:lnTo>
                <a:lnTo>
                  <a:pt x="139700" y="179069"/>
                </a:lnTo>
                <a:lnTo>
                  <a:pt x="185419" y="160019"/>
                </a:lnTo>
                <a:lnTo>
                  <a:pt x="240029" y="208279"/>
                </a:lnTo>
                <a:lnTo>
                  <a:pt x="303529" y="170179"/>
                </a:lnTo>
                <a:lnTo>
                  <a:pt x="337819" y="170179"/>
                </a:lnTo>
                <a:lnTo>
                  <a:pt x="364489" y="217169"/>
                </a:lnTo>
                <a:lnTo>
                  <a:pt x="379729" y="217169"/>
                </a:lnTo>
                <a:lnTo>
                  <a:pt x="361950" y="97789"/>
                </a:lnTo>
                <a:lnTo>
                  <a:pt x="288289" y="111759"/>
                </a:lnTo>
                <a:lnTo>
                  <a:pt x="200659" y="30479"/>
                </a:lnTo>
                <a:lnTo>
                  <a:pt x="142239" y="39369"/>
                </a:lnTo>
                <a:lnTo>
                  <a:pt x="72389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76769" y="4573270"/>
            <a:ext cx="393700" cy="151130"/>
          </a:xfrm>
          <a:custGeom>
            <a:avLst/>
            <a:gdLst/>
            <a:ahLst/>
            <a:cxnLst/>
            <a:rect l="l" t="t" r="r" b="b"/>
            <a:pathLst>
              <a:path w="393700" h="151129">
                <a:moveTo>
                  <a:pt x="135043" y="120649"/>
                </a:moveTo>
                <a:lnTo>
                  <a:pt x="82550" y="120649"/>
                </a:lnTo>
                <a:lnTo>
                  <a:pt x="95250" y="151129"/>
                </a:lnTo>
                <a:lnTo>
                  <a:pt x="135043" y="120649"/>
                </a:lnTo>
                <a:close/>
              </a:path>
              <a:path w="393700" h="151129">
                <a:moveTo>
                  <a:pt x="144991" y="113029"/>
                </a:moveTo>
                <a:lnTo>
                  <a:pt x="59689" y="113029"/>
                </a:lnTo>
                <a:lnTo>
                  <a:pt x="48259" y="143509"/>
                </a:lnTo>
                <a:lnTo>
                  <a:pt x="82550" y="120649"/>
                </a:lnTo>
                <a:lnTo>
                  <a:pt x="135043" y="120649"/>
                </a:lnTo>
                <a:lnTo>
                  <a:pt x="144991" y="113029"/>
                </a:lnTo>
                <a:close/>
              </a:path>
              <a:path w="393700" h="151129">
                <a:moveTo>
                  <a:pt x="279400" y="105409"/>
                </a:moveTo>
                <a:lnTo>
                  <a:pt x="154939" y="105409"/>
                </a:lnTo>
                <a:lnTo>
                  <a:pt x="219709" y="143509"/>
                </a:lnTo>
                <a:lnTo>
                  <a:pt x="242570" y="128269"/>
                </a:lnTo>
                <a:lnTo>
                  <a:pt x="275590" y="128269"/>
                </a:lnTo>
                <a:lnTo>
                  <a:pt x="279400" y="105409"/>
                </a:lnTo>
                <a:close/>
              </a:path>
              <a:path w="393700" h="151129">
                <a:moveTo>
                  <a:pt x="275590" y="128269"/>
                </a:moveTo>
                <a:lnTo>
                  <a:pt x="242570" y="128269"/>
                </a:lnTo>
                <a:lnTo>
                  <a:pt x="273050" y="143509"/>
                </a:lnTo>
                <a:lnTo>
                  <a:pt x="275590" y="128269"/>
                </a:lnTo>
                <a:close/>
              </a:path>
              <a:path w="393700" h="151129">
                <a:moveTo>
                  <a:pt x="380717" y="105409"/>
                </a:moveTo>
                <a:lnTo>
                  <a:pt x="279400" y="105409"/>
                </a:lnTo>
                <a:lnTo>
                  <a:pt x="381000" y="143509"/>
                </a:lnTo>
                <a:lnTo>
                  <a:pt x="393700" y="134619"/>
                </a:lnTo>
                <a:lnTo>
                  <a:pt x="380717" y="105409"/>
                </a:lnTo>
                <a:close/>
              </a:path>
              <a:path w="393700" h="151129">
                <a:moveTo>
                  <a:pt x="219709" y="0"/>
                </a:moveTo>
                <a:lnTo>
                  <a:pt x="201929" y="0"/>
                </a:lnTo>
                <a:lnTo>
                  <a:pt x="124459" y="50799"/>
                </a:lnTo>
                <a:lnTo>
                  <a:pt x="59689" y="74929"/>
                </a:lnTo>
                <a:lnTo>
                  <a:pt x="30479" y="74929"/>
                </a:lnTo>
                <a:lnTo>
                  <a:pt x="0" y="113029"/>
                </a:lnTo>
                <a:lnTo>
                  <a:pt x="0" y="128269"/>
                </a:lnTo>
                <a:lnTo>
                  <a:pt x="59689" y="113029"/>
                </a:lnTo>
                <a:lnTo>
                  <a:pt x="144991" y="113029"/>
                </a:lnTo>
                <a:lnTo>
                  <a:pt x="154939" y="105409"/>
                </a:lnTo>
                <a:lnTo>
                  <a:pt x="380717" y="105409"/>
                </a:lnTo>
                <a:lnTo>
                  <a:pt x="363220" y="66039"/>
                </a:lnTo>
                <a:lnTo>
                  <a:pt x="219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76769" y="4573270"/>
            <a:ext cx="393700" cy="151130"/>
          </a:xfrm>
          <a:custGeom>
            <a:avLst/>
            <a:gdLst/>
            <a:ahLst/>
            <a:cxnLst/>
            <a:rect l="l" t="t" r="r" b="b"/>
            <a:pathLst>
              <a:path w="393700" h="151129">
                <a:moveTo>
                  <a:pt x="30479" y="74929"/>
                </a:moveTo>
                <a:lnTo>
                  <a:pt x="0" y="113029"/>
                </a:lnTo>
                <a:lnTo>
                  <a:pt x="0" y="128269"/>
                </a:lnTo>
                <a:lnTo>
                  <a:pt x="59689" y="113029"/>
                </a:lnTo>
                <a:lnTo>
                  <a:pt x="48259" y="143509"/>
                </a:lnTo>
                <a:lnTo>
                  <a:pt x="82550" y="120649"/>
                </a:lnTo>
                <a:lnTo>
                  <a:pt x="95250" y="151129"/>
                </a:lnTo>
                <a:lnTo>
                  <a:pt x="154939" y="105409"/>
                </a:lnTo>
                <a:lnTo>
                  <a:pt x="219709" y="143509"/>
                </a:lnTo>
                <a:lnTo>
                  <a:pt x="242570" y="128269"/>
                </a:lnTo>
                <a:lnTo>
                  <a:pt x="273050" y="143509"/>
                </a:lnTo>
                <a:lnTo>
                  <a:pt x="279400" y="105409"/>
                </a:lnTo>
                <a:lnTo>
                  <a:pt x="381000" y="143509"/>
                </a:lnTo>
                <a:lnTo>
                  <a:pt x="393700" y="134619"/>
                </a:lnTo>
                <a:lnTo>
                  <a:pt x="363220" y="66039"/>
                </a:lnTo>
                <a:lnTo>
                  <a:pt x="219709" y="0"/>
                </a:lnTo>
                <a:lnTo>
                  <a:pt x="201929" y="0"/>
                </a:lnTo>
                <a:lnTo>
                  <a:pt x="124459" y="50799"/>
                </a:lnTo>
                <a:lnTo>
                  <a:pt x="59689" y="74929"/>
                </a:lnTo>
                <a:lnTo>
                  <a:pt x="30479" y="7492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94959" y="4293870"/>
            <a:ext cx="1454150" cy="1885950"/>
          </a:xfrm>
          <a:custGeom>
            <a:avLst/>
            <a:gdLst/>
            <a:ahLst/>
            <a:cxnLst/>
            <a:rect l="l" t="t" r="r" b="b"/>
            <a:pathLst>
              <a:path w="1454150" h="1885950">
                <a:moveTo>
                  <a:pt x="339089" y="1205229"/>
                </a:moveTo>
                <a:lnTo>
                  <a:pt x="185419" y="1280159"/>
                </a:lnTo>
                <a:lnTo>
                  <a:pt x="154939" y="1480819"/>
                </a:lnTo>
                <a:lnTo>
                  <a:pt x="238760" y="1685289"/>
                </a:lnTo>
                <a:lnTo>
                  <a:pt x="435610" y="1824989"/>
                </a:lnTo>
                <a:lnTo>
                  <a:pt x="721360" y="1885949"/>
                </a:lnTo>
                <a:lnTo>
                  <a:pt x="1071879" y="1824989"/>
                </a:lnTo>
                <a:lnTo>
                  <a:pt x="1276349" y="1685289"/>
                </a:lnTo>
                <a:lnTo>
                  <a:pt x="1371599" y="1557019"/>
                </a:lnTo>
                <a:lnTo>
                  <a:pt x="1424939" y="1441449"/>
                </a:lnTo>
                <a:lnTo>
                  <a:pt x="1446036" y="1342389"/>
                </a:lnTo>
                <a:lnTo>
                  <a:pt x="637539" y="1342389"/>
                </a:lnTo>
                <a:lnTo>
                  <a:pt x="589279" y="1280159"/>
                </a:lnTo>
                <a:lnTo>
                  <a:pt x="476250" y="1219199"/>
                </a:lnTo>
                <a:lnTo>
                  <a:pt x="339089" y="1205229"/>
                </a:lnTo>
                <a:close/>
              </a:path>
              <a:path w="1454150" h="1885950">
                <a:moveTo>
                  <a:pt x="481329" y="0"/>
                </a:moveTo>
                <a:lnTo>
                  <a:pt x="424179" y="0"/>
                </a:lnTo>
                <a:lnTo>
                  <a:pt x="267969" y="24129"/>
                </a:lnTo>
                <a:lnTo>
                  <a:pt x="154939" y="85089"/>
                </a:lnTo>
                <a:lnTo>
                  <a:pt x="48260" y="215899"/>
                </a:lnTo>
                <a:lnTo>
                  <a:pt x="0" y="368299"/>
                </a:lnTo>
                <a:lnTo>
                  <a:pt x="43179" y="608329"/>
                </a:lnTo>
                <a:lnTo>
                  <a:pt x="173989" y="759459"/>
                </a:lnTo>
                <a:lnTo>
                  <a:pt x="406400" y="859789"/>
                </a:lnTo>
                <a:lnTo>
                  <a:pt x="857250" y="958849"/>
                </a:lnTo>
                <a:lnTo>
                  <a:pt x="970279" y="1082039"/>
                </a:lnTo>
                <a:lnTo>
                  <a:pt x="970279" y="1249679"/>
                </a:lnTo>
                <a:lnTo>
                  <a:pt x="864869" y="1311909"/>
                </a:lnTo>
                <a:lnTo>
                  <a:pt x="637539" y="1342389"/>
                </a:lnTo>
                <a:lnTo>
                  <a:pt x="1446036" y="1342389"/>
                </a:lnTo>
                <a:lnTo>
                  <a:pt x="1454149" y="1304289"/>
                </a:lnTo>
                <a:lnTo>
                  <a:pt x="1454149" y="1188719"/>
                </a:lnTo>
                <a:lnTo>
                  <a:pt x="1418589" y="943609"/>
                </a:lnTo>
                <a:lnTo>
                  <a:pt x="1371599" y="859789"/>
                </a:lnTo>
                <a:lnTo>
                  <a:pt x="1286510" y="789939"/>
                </a:lnTo>
                <a:lnTo>
                  <a:pt x="1139189" y="722629"/>
                </a:lnTo>
                <a:lnTo>
                  <a:pt x="923289" y="683259"/>
                </a:lnTo>
                <a:lnTo>
                  <a:pt x="476250" y="614679"/>
                </a:lnTo>
                <a:lnTo>
                  <a:pt x="346710" y="546099"/>
                </a:lnTo>
                <a:lnTo>
                  <a:pt x="297179" y="483869"/>
                </a:lnTo>
                <a:lnTo>
                  <a:pt x="267969" y="422909"/>
                </a:lnTo>
                <a:lnTo>
                  <a:pt x="267969" y="345439"/>
                </a:lnTo>
                <a:lnTo>
                  <a:pt x="297179" y="292099"/>
                </a:lnTo>
                <a:lnTo>
                  <a:pt x="358139" y="253999"/>
                </a:lnTo>
                <a:lnTo>
                  <a:pt x="948689" y="253999"/>
                </a:lnTo>
                <a:lnTo>
                  <a:pt x="906779" y="170179"/>
                </a:lnTo>
                <a:lnTo>
                  <a:pt x="798829" y="77469"/>
                </a:lnTo>
                <a:lnTo>
                  <a:pt x="690879" y="39369"/>
                </a:lnTo>
                <a:lnTo>
                  <a:pt x="516889" y="16509"/>
                </a:lnTo>
                <a:lnTo>
                  <a:pt x="481329" y="0"/>
                </a:lnTo>
                <a:close/>
              </a:path>
              <a:path w="1454150" h="1885950">
                <a:moveTo>
                  <a:pt x="948689" y="253999"/>
                </a:moveTo>
                <a:lnTo>
                  <a:pt x="541019" y="253999"/>
                </a:lnTo>
                <a:lnTo>
                  <a:pt x="673100" y="292099"/>
                </a:lnTo>
                <a:lnTo>
                  <a:pt x="703579" y="314959"/>
                </a:lnTo>
                <a:lnTo>
                  <a:pt x="678179" y="414019"/>
                </a:lnTo>
                <a:lnTo>
                  <a:pt x="756919" y="505459"/>
                </a:lnTo>
                <a:lnTo>
                  <a:pt x="881379" y="499109"/>
                </a:lnTo>
                <a:lnTo>
                  <a:pt x="953769" y="407669"/>
                </a:lnTo>
                <a:lnTo>
                  <a:pt x="963929" y="284479"/>
                </a:lnTo>
                <a:lnTo>
                  <a:pt x="948689" y="253999"/>
                </a:lnTo>
                <a:close/>
              </a:path>
            </a:pathLst>
          </a:custGeom>
          <a:solidFill>
            <a:srgbClr val="0BC0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94959" y="4293870"/>
            <a:ext cx="1454150" cy="1885950"/>
          </a:xfrm>
          <a:custGeom>
            <a:avLst/>
            <a:gdLst/>
            <a:ahLst/>
            <a:cxnLst/>
            <a:rect l="l" t="t" r="r" b="b"/>
            <a:pathLst>
              <a:path w="1454150" h="1885950">
                <a:moveTo>
                  <a:pt x="703579" y="314959"/>
                </a:moveTo>
                <a:lnTo>
                  <a:pt x="678179" y="414019"/>
                </a:lnTo>
                <a:lnTo>
                  <a:pt x="756919" y="505459"/>
                </a:lnTo>
                <a:lnTo>
                  <a:pt x="881379" y="499109"/>
                </a:lnTo>
                <a:lnTo>
                  <a:pt x="953769" y="407669"/>
                </a:lnTo>
                <a:lnTo>
                  <a:pt x="963929" y="284479"/>
                </a:lnTo>
                <a:lnTo>
                  <a:pt x="906779" y="170179"/>
                </a:lnTo>
                <a:lnTo>
                  <a:pt x="798829" y="77469"/>
                </a:lnTo>
                <a:lnTo>
                  <a:pt x="690879" y="39369"/>
                </a:lnTo>
                <a:lnTo>
                  <a:pt x="516889" y="16509"/>
                </a:lnTo>
                <a:lnTo>
                  <a:pt x="481329" y="0"/>
                </a:lnTo>
                <a:lnTo>
                  <a:pt x="424179" y="0"/>
                </a:lnTo>
                <a:lnTo>
                  <a:pt x="267969" y="24129"/>
                </a:lnTo>
                <a:lnTo>
                  <a:pt x="226060" y="46989"/>
                </a:lnTo>
                <a:lnTo>
                  <a:pt x="154939" y="85089"/>
                </a:lnTo>
                <a:lnTo>
                  <a:pt x="48260" y="215899"/>
                </a:lnTo>
                <a:lnTo>
                  <a:pt x="0" y="368299"/>
                </a:lnTo>
                <a:lnTo>
                  <a:pt x="43179" y="608329"/>
                </a:lnTo>
                <a:lnTo>
                  <a:pt x="173989" y="759459"/>
                </a:lnTo>
                <a:lnTo>
                  <a:pt x="406400" y="859789"/>
                </a:lnTo>
                <a:lnTo>
                  <a:pt x="857250" y="958849"/>
                </a:lnTo>
                <a:lnTo>
                  <a:pt x="970279" y="1082039"/>
                </a:lnTo>
                <a:lnTo>
                  <a:pt x="970279" y="1249679"/>
                </a:lnTo>
                <a:lnTo>
                  <a:pt x="864869" y="1311909"/>
                </a:lnTo>
                <a:lnTo>
                  <a:pt x="637539" y="1342389"/>
                </a:lnTo>
                <a:lnTo>
                  <a:pt x="589279" y="1280159"/>
                </a:lnTo>
                <a:lnTo>
                  <a:pt x="476250" y="1219199"/>
                </a:lnTo>
                <a:lnTo>
                  <a:pt x="339089" y="1205229"/>
                </a:lnTo>
                <a:lnTo>
                  <a:pt x="185419" y="1280159"/>
                </a:lnTo>
                <a:lnTo>
                  <a:pt x="154939" y="1480819"/>
                </a:lnTo>
                <a:lnTo>
                  <a:pt x="238760" y="1685289"/>
                </a:lnTo>
                <a:lnTo>
                  <a:pt x="435610" y="1824989"/>
                </a:lnTo>
                <a:lnTo>
                  <a:pt x="721360" y="1885949"/>
                </a:lnTo>
                <a:lnTo>
                  <a:pt x="1071879" y="1824989"/>
                </a:lnTo>
                <a:lnTo>
                  <a:pt x="1276349" y="1685289"/>
                </a:lnTo>
                <a:lnTo>
                  <a:pt x="1371599" y="1557019"/>
                </a:lnTo>
                <a:lnTo>
                  <a:pt x="1424939" y="1441449"/>
                </a:lnTo>
                <a:lnTo>
                  <a:pt x="1454149" y="1304289"/>
                </a:lnTo>
                <a:lnTo>
                  <a:pt x="1454149" y="1188719"/>
                </a:lnTo>
                <a:lnTo>
                  <a:pt x="1418589" y="943609"/>
                </a:lnTo>
                <a:lnTo>
                  <a:pt x="1371599" y="859789"/>
                </a:lnTo>
                <a:lnTo>
                  <a:pt x="1286510" y="789939"/>
                </a:lnTo>
                <a:lnTo>
                  <a:pt x="1139189" y="722629"/>
                </a:lnTo>
                <a:lnTo>
                  <a:pt x="923289" y="683259"/>
                </a:lnTo>
                <a:lnTo>
                  <a:pt x="668019" y="645159"/>
                </a:lnTo>
                <a:lnTo>
                  <a:pt x="476250" y="614679"/>
                </a:lnTo>
                <a:lnTo>
                  <a:pt x="346710" y="546099"/>
                </a:lnTo>
                <a:lnTo>
                  <a:pt x="297179" y="483869"/>
                </a:lnTo>
                <a:lnTo>
                  <a:pt x="267969" y="422909"/>
                </a:lnTo>
                <a:lnTo>
                  <a:pt x="267969" y="345439"/>
                </a:lnTo>
                <a:lnTo>
                  <a:pt x="297179" y="292099"/>
                </a:lnTo>
                <a:lnTo>
                  <a:pt x="358139" y="253999"/>
                </a:lnTo>
                <a:lnTo>
                  <a:pt x="541019" y="253999"/>
                </a:lnTo>
                <a:lnTo>
                  <a:pt x="673100" y="292099"/>
                </a:lnTo>
                <a:lnTo>
                  <a:pt x="703579" y="314959"/>
                </a:lnTo>
                <a:close/>
              </a:path>
            </a:pathLst>
          </a:custGeom>
          <a:ln w="3175">
            <a:solidFill>
              <a:srgbClr val="0BC0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51500" y="4110990"/>
            <a:ext cx="876300" cy="2269490"/>
          </a:xfrm>
          <a:custGeom>
            <a:avLst/>
            <a:gdLst/>
            <a:ahLst/>
            <a:cxnLst/>
            <a:rect l="l" t="t" r="r" b="b"/>
            <a:pathLst>
              <a:path w="876300" h="2269490">
                <a:moveTo>
                  <a:pt x="82550" y="0"/>
                </a:moveTo>
                <a:lnTo>
                  <a:pt x="0" y="38100"/>
                </a:lnTo>
                <a:lnTo>
                  <a:pt x="90170" y="313690"/>
                </a:lnTo>
                <a:lnTo>
                  <a:pt x="242570" y="820420"/>
                </a:lnTo>
                <a:lnTo>
                  <a:pt x="350520" y="1187450"/>
                </a:lnTo>
                <a:lnTo>
                  <a:pt x="411479" y="1686560"/>
                </a:lnTo>
                <a:lnTo>
                  <a:pt x="421639" y="2161540"/>
                </a:lnTo>
                <a:lnTo>
                  <a:pt x="416560" y="2269490"/>
                </a:lnTo>
                <a:lnTo>
                  <a:pt x="876300" y="2245360"/>
                </a:lnTo>
                <a:lnTo>
                  <a:pt x="792479" y="1991360"/>
                </a:lnTo>
                <a:lnTo>
                  <a:pt x="655320" y="1463040"/>
                </a:lnTo>
                <a:lnTo>
                  <a:pt x="582929" y="1173480"/>
                </a:lnTo>
                <a:lnTo>
                  <a:pt x="447039" y="797560"/>
                </a:lnTo>
                <a:lnTo>
                  <a:pt x="260350" y="367030"/>
                </a:lnTo>
                <a:lnTo>
                  <a:pt x="82550" y="0"/>
                </a:lnTo>
                <a:close/>
              </a:path>
            </a:pathLst>
          </a:custGeom>
          <a:solidFill>
            <a:srgbClr val="0BC0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51500" y="4110990"/>
            <a:ext cx="876300" cy="2269490"/>
          </a:xfrm>
          <a:custGeom>
            <a:avLst/>
            <a:gdLst/>
            <a:ahLst/>
            <a:cxnLst/>
            <a:rect l="l" t="t" r="r" b="b"/>
            <a:pathLst>
              <a:path w="876300" h="2269490">
                <a:moveTo>
                  <a:pt x="0" y="38100"/>
                </a:moveTo>
                <a:lnTo>
                  <a:pt x="90170" y="313690"/>
                </a:lnTo>
                <a:lnTo>
                  <a:pt x="242570" y="820420"/>
                </a:lnTo>
                <a:lnTo>
                  <a:pt x="350520" y="1187450"/>
                </a:lnTo>
                <a:lnTo>
                  <a:pt x="411479" y="1686560"/>
                </a:lnTo>
                <a:lnTo>
                  <a:pt x="421639" y="2161540"/>
                </a:lnTo>
                <a:lnTo>
                  <a:pt x="416560" y="2269490"/>
                </a:lnTo>
                <a:lnTo>
                  <a:pt x="876300" y="2245360"/>
                </a:lnTo>
                <a:lnTo>
                  <a:pt x="792479" y="1991360"/>
                </a:lnTo>
                <a:lnTo>
                  <a:pt x="655320" y="1463040"/>
                </a:lnTo>
                <a:lnTo>
                  <a:pt x="582929" y="1173480"/>
                </a:lnTo>
                <a:lnTo>
                  <a:pt x="447039" y="797560"/>
                </a:lnTo>
                <a:lnTo>
                  <a:pt x="260350" y="367030"/>
                </a:lnTo>
                <a:lnTo>
                  <a:pt x="82550" y="0"/>
                </a:lnTo>
                <a:lnTo>
                  <a:pt x="0" y="38100"/>
                </a:lnTo>
                <a:close/>
              </a:path>
            </a:pathLst>
          </a:custGeom>
          <a:ln w="3175">
            <a:solidFill>
              <a:srgbClr val="0BC0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75909" y="4036059"/>
            <a:ext cx="3548380" cy="2456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713990" marR="874394" indent="-1838960">
              <a:lnSpc>
                <a:spcPts val="4079"/>
              </a:lnSpc>
              <a:spcBef>
                <a:spcPts val="835"/>
              </a:spcBef>
            </a:pPr>
            <a:r>
              <a:rPr spc="-5" dirty="0"/>
              <a:t>Using Excess Cash</a:t>
            </a:r>
            <a:r>
              <a:rPr spc="-60" dirty="0"/>
              <a:t> </a:t>
            </a:r>
            <a:r>
              <a:rPr spc="-5" dirty="0"/>
              <a:t>Balances  Efficiently</a:t>
            </a:r>
          </a:p>
        </p:txBody>
      </p:sp>
      <p:sp>
        <p:nvSpPr>
          <p:cNvPr id="3" name="object 3"/>
          <p:cNvSpPr/>
          <p:nvPr/>
        </p:nvSpPr>
        <p:spPr>
          <a:xfrm>
            <a:off x="900430" y="4998720"/>
            <a:ext cx="2395220" cy="1318260"/>
          </a:xfrm>
          <a:custGeom>
            <a:avLst/>
            <a:gdLst/>
            <a:ahLst/>
            <a:cxnLst/>
            <a:rect l="l" t="t" r="r" b="b"/>
            <a:pathLst>
              <a:path w="2395220" h="1318260">
                <a:moveTo>
                  <a:pt x="0" y="1318259"/>
                </a:moveTo>
                <a:lnTo>
                  <a:pt x="2395220" y="1318259"/>
                </a:lnTo>
                <a:lnTo>
                  <a:pt x="2395220" y="0"/>
                </a:lnTo>
                <a:lnTo>
                  <a:pt x="0" y="0"/>
                </a:lnTo>
                <a:lnTo>
                  <a:pt x="0" y="131825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430" y="4916170"/>
            <a:ext cx="2395220" cy="1400810"/>
          </a:xfrm>
          <a:custGeom>
            <a:avLst/>
            <a:gdLst/>
            <a:ahLst/>
            <a:cxnLst/>
            <a:rect l="l" t="t" r="r" b="b"/>
            <a:pathLst>
              <a:path w="2395220" h="1400810">
                <a:moveTo>
                  <a:pt x="2395220" y="1400809"/>
                </a:moveTo>
                <a:lnTo>
                  <a:pt x="0" y="1400809"/>
                </a:lnTo>
                <a:lnTo>
                  <a:pt x="0" y="0"/>
                </a:lnTo>
                <a:lnTo>
                  <a:pt x="2395220" y="0"/>
                </a:lnTo>
                <a:lnTo>
                  <a:pt x="2395220" y="14008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7989" y="5383529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>
                <a:moveTo>
                  <a:pt x="0" y="0"/>
                </a:moveTo>
                <a:lnTo>
                  <a:pt x="791210" y="0"/>
                </a:lnTo>
              </a:path>
            </a:pathLst>
          </a:custGeom>
          <a:ln w="660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7989" y="5350509"/>
            <a:ext cx="791210" cy="66040"/>
          </a:xfrm>
          <a:custGeom>
            <a:avLst/>
            <a:gdLst/>
            <a:ahLst/>
            <a:cxnLst/>
            <a:rect l="l" t="t" r="r" b="b"/>
            <a:pathLst>
              <a:path w="791210" h="66039">
                <a:moveTo>
                  <a:pt x="0" y="0"/>
                </a:moveTo>
                <a:lnTo>
                  <a:pt x="791210" y="0"/>
                </a:lnTo>
                <a:lnTo>
                  <a:pt x="791210" y="66039"/>
                </a:lnTo>
                <a:lnTo>
                  <a:pt x="0" y="6603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0430" y="4916170"/>
            <a:ext cx="2395220" cy="82550"/>
          </a:xfrm>
          <a:custGeom>
            <a:avLst/>
            <a:gdLst/>
            <a:ahLst/>
            <a:cxnLst/>
            <a:rect l="l" t="t" r="r" b="b"/>
            <a:pathLst>
              <a:path w="2395220" h="82550">
                <a:moveTo>
                  <a:pt x="0" y="82549"/>
                </a:moveTo>
                <a:lnTo>
                  <a:pt x="2395220" y="82549"/>
                </a:lnTo>
                <a:lnTo>
                  <a:pt x="2395220" y="0"/>
                </a:lnTo>
                <a:lnTo>
                  <a:pt x="0" y="0"/>
                </a:lnTo>
                <a:lnTo>
                  <a:pt x="0" y="82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0430" y="4916170"/>
            <a:ext cx="2395220" cy="82550"/>
          </a:xfrm>
          <a:custGeom>
            <a:avLst/>
            <a:gdLst/>
            <a:ahLst/>
            <a:cxnLst/>
            <a:rect l="l" t="t" r="r" b="b"/>
            <a:pathLst>
              <a:path w="2395220" h="82550">
                <a:moveTo>
                  <a:pt x="0" y="0"/>
                </a:moveTo>
                <a:lnTo>
                  <a:pt x="0" y="82549"/>
                </a:lnTo>
                <a:lnTo>
                  <a:pt x="2395220" y="82549"/>
                </a:lnTo>
                <a:lnTo>
                  <a:pt x="239522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3600" y="606679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406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1700" y="6007100"/>
            <a:ext cx="271780" cy="39370"/>
          </a:xfrm>
          <a:custGeom>
            <a:avLst/>
            <a:gdLst/>
            <a:ahLst/>
            <a:cxnLst/>
            <a:rect l="l" t="t" r="r" b="b"/>
            <a:pathLst>
              <a:path w="271780" h="39370">
                <a:moveTo>
                  <a:pt x="0" y="39369"/>
                </a:moveTo>
                <a:lnTo>
                  <a:pt x="271780" y="39369"/>
                </a:lnTo>
                <a:lnTo>
                  <a:pt x="27178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3600" y="6007100"/>
            <a:ext cx="347980" cy="80010"/>
          </a:xfrm>
          <a:custGeom>
            <a:avLst/>
            <a:gdLst/>
            <a:ahLst/>
            <a:cxnLst/>
            <a:rect l="l" t="t" r="r" b="b"/>
            <a:pathLst>
              <a:path w="347980" h="80010">
                <a:moveTo>
                  <a:pt x="38100" y="0"/>
                </a:moveTo>
                <a:lnTo>
                  <a:pt x="38100" y="39370"/>
                </a:lnTo>
                <a:lnTo>
                  <a:pt x="0" y="39370"/>
                </a:lnTo>
                <a:lnTo>
                  <a:pt x="0" y="80009"/>
                </a:lnTo>
                <a:lnTo>
                  <a:pt x="347980" y="80009"/>
                </a:lnTo>
                <a:lnTo>
                  <a:pt x="347980" y="39370"/>
                </a:lnTo>
                <a:lnTo>
                  <a:pt x="309880" y="39370"/>
                </a:lnTo>
                <a:lnTo>
                  <a:pt x="309880" y="0"/>
                </a:lnTo>
                <a:lnTo>
                  <a:pt x="381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1700" y="4996179"/>
            <a:ext cx="271780" cy="1007110"/>
          </a:xfrm>
          <a:custGeom>
            <a:avLst/>
            <a:gdLst/>
            <a:ahLst/>
            <a:cxnLst/>
            <a:rect l="l" t="t" r="r" b="b"/>
            <a:pathLst>
              <a:path w="271780" h="1007110">
                <a:moveTo>
                  <a:pt x="271780" y="1007110"/>
                </a:moveTo>
                <a:lnTo>
                  <a:pt x="0" y="1007110"/>
                </a:lnTo>
                <a:lnTo>
                  <a:pt x="0" y="0"/>
                </a:lnTo>
                <a:lnTo>
                  <a:pt x="271780" y="0"/>
                </a:lnTo>
                <a:lnTo>
                  <a:pt x="271780" y="100711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1700" y="4996179"/>
            <a:ext cx="271780" cy="1007110"/>
          </a:xfrm>
          <a:custGeom>
            <a:avLst/>
            <a:gdLst/>
            <a:ahLst/>
            <a:cxnLst/>
            <a:rect l="l" t="t" r="r" b="b"/>
            <a:pathLst>
              <a:path w="271780" h="1007110">
                <a:moveTo>
                  <a:pt x="271780" y="1007110"/>
                </a:moveTo>
                <a:lnTo>
                  <a:pt x="0" y="1007110"/>
                </a:lnTo>
                <a:lnTo>
                  <a:pt x="0" y="0"/>
                </a:lnTo>
                <a:lnTo>
                  <a:pt x="271780" y="0"/>
                </a:lnTo>
                <a:lnTo>
                  <a:pt x="271780" y="10071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1700" y="4955540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80" h="40639">
                <a:moveTo>
                  <a:pt x="0" y="40640"/>
                </a:moveTo>
                <a:lnTo>
                  <a:pt x="271780" y="40640"/>
                </a:lnTo>
                <a:lnTo>
                  <a:pt x="27178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3600" y="4935854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3937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3600" y="4914900"/>
            <a:ext cx="347980" cy="81280"/>
          </a:xfrm>
          <a:custGeom>
            <a:avLst/>
            <a:gdLst/>
            <a:ahLst/>
            <a:cxnLst/>
            <a:rect l="l" t="t" r="r" b="b"/>
            <a:pathLst>
              <a:path w="347980" h="81279">
                <a:moveTo>
                  <a:pt x="38100" y="81280"/>
                </a:moveTo>
                <a:lnTo>
                  <a:pt x="38100" y="40639"/>
                </a:lnTo>
                <a:lnTo>
                  <a:pt x="0" y="40639"/>
                </a:lnTo>
                <a:lnTo>
                  <a:pt x="0" y="0"/>
                </a:lnTo>
                <a:lnTo>
                  <a:pt x="347980" y="0"/>
                </a:lnTo>
                <a:lnTo>
                  <a:pt x="347980" y="40639"/>
                </a:lnTo>
                <a:lnTo>
                  <a:pt x="309880" y="40639"/>
                </a:lnTo>
                <a:lnTo>
                  <a:pt x="309880" y="81280"/>
                </a:lnTo>
                <a:lnTo>
                  <a:pt x="38100" y="812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21130" y="606679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406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60500" y="602678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3937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21130" y="6007100"/>
            <a:ext cx="349250" cy="80010"/>
          </a:xfrm>
          <a:custGeom>
            <a:avLst/>
            <a:gdLst/>
            <a:ahLst/>
            <a:cxnLst/>
            <a:rect l="l" t="t" r="r" b="b"/>
            <a:pathLst>
              <a:path w="349250" h="80010">
                <a:moveTo>
                  <a:pt x="39369" y="0"/>
                </a:moveTo>
                <a:lnTo>
                  <a:pt x="39369" y="39370"/>
                </a:lnTo>
                <a:lnTo>
                  <a:pt x="0" y="39370"/>
                </a:lnTo>
                <a:lnTo>
                  <a:pt x="0" y="80009"/>
                </a:lnTo>
                <a:lnTo>
                  <a:pt x="349250" y="80009"/>
                </a:lnTo>
                <a:lnTo>
                  <a:pt x="349250" y="39370"/>
                </a:lnTo>
                <a:lnTo>
                  <a:pt x="311150" y="39370"/>
                </a:lnTo>
                <a:lnTo>
                  <a:pt x="311150" y="0"/>
                </a:lnTo>
                <a:lnTo>
                  <a:pt x="393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3519" y="4958079"/>
            <a:ext cx="204470" cy="1049020"/>
          </a:xfrm>
          <a:custGeom>
            <a:avLst/>
            <a:gdLst/>
            <a:ahLst/>
            <a:cxnLst/>
            <a:rect l="l" t="t" r="r" b="b"/>
            <a:pathLst>
              <a:path w="204469" h="1049020">
                <a:moveTo>
                  <a:pt x="0" y="0"/>
                </a:moveTo>
                <a:lnTo>
                  <a:pt x="204469" y="0"/>
                </a:lnTo>
                <a:lnTo>
                  <a:pt x="204469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3519" y="4958079"/>
            <a:ext cx="204470" cy="1049020"/>
          </a:xfrm>
          <a:custGeom>
            <a:avLst/>
            <a:gdLst/>
            <a:ahLst/>
            <a:cxnLst/>
            <a:rect l="l" t="t" r="r" b="b"/>
            <a:pathLst>
              <a:path w="204469" h="1049020">
                <a:moveTo>
                  <a:pt x="0" y="0"/>
                </a:moveTo>
                <a:lnTo>
                  <a:pt x="204469" y="0"/>
                </a:lnTo>
                <a:lnTo>
                  <a:pt x="204469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60500" y="493712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4191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60500" y="4916170"/>
            <a:ext cx="271780" cy="41910"/>
          </a:xfrm>
          <a:custGeom>
            <a:avLst/>
            <a:gdLst/>
            <a:ahLst/>
            <a:cxnLst/>
            <a:rect l="l" t="t" r="r" b="b"/>
            <a:pathLst>
              <a:path w="271780" h="41910">
                <a:moveTo>
                  <a:pt x="0" y="0"/>
                </a:moveTo>
                <a:lnTo>
                  <a:pt x="0" y="41909"/>
                </a:lnTo>
                <a:lnTo>
                  <a:pt x="271780" y="41909"/>
                </a:lnTo>
                <a:lnTo>
                  <a:pt x="27178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18589" y="4916170"/>
            <a:ext cx="85090" cy="82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87829" y="4916170"/>
            <a:ext cx="82550" cy="82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20620" y="606679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406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61260" y="602678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937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20620" y="6007100"/>
            <a:ext cx="347980" cy="80010"/>
          </a:xfrm>
          <a:custGeom>
            <a:avLst/>
            <a:gdLst/>
            <a:ahLst/>
            <a:cxnLst/>
            <a:rect l="l" t="t" r="r" b="b"/>
            <a:pathLst>
              <a:path w="347980" h="80010">
                <a:moveTo>
                  <a:pt x="40640" y="0"/>
                </a:moveTo>
                <a:lnTo>
                  <a:pt x="40640" y="39370"/>
                </a:lnTo>
                <a:lnTo>
                  <a:pt x="0" y="39370"/>
                </a:lnTo>
                <a:lnTo>
                  <a:pt x="0" y="80009"/>
                </a:lnTo>
                <a:lnTo>
                  <a:pt x="347980" y="80009"/>
                </a:lnTo>
                <a:lnTo>
                  <a:pt x="347980" y="39370"/>
                </a:lnTo>
                <a:lnTo>
                  <a:pt x="312419" y="39370"/>
                </a:lnTo>
                <a:lnTo>
                  <a:pt x="312419" y="0"/>
                </a:lnTo>
                <a:lnTo>
                  <a:pt x="4064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91739" y="4958079"/>
            <a:ext cx="205740" cy="1049020"/>
          </a:xfrm>
          <a:custGeom>
            <a:avLst/>
            <a:gdLst/>
            <a:ahLst/>
            <a:cxnLst/>
            <a:rect l="l" t="t" r="r" b="b"/>
            <a:pathLst>
              <a:path w="205739" h="1049020">
                <a:moveTo>
                  <a:pt x="0" y="0"/>
                </a:moveTo>
                <a:lnTo>
                  <a:pt x="205740" y="0"/>
                </a:lnTo>
                <a:lnTo>
                  <a:pt x="205740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91739" y="4958079"/>
            <a:ext cx="205740" cy="1049020"/>
          </a:xfrm>
          <a:custGeom>
            <a:avLst/>
            <a:gdLst/>
            <a:ahLst/>
            <a:cxnLst/>
            <a:rect l="l" t="t" r="r" b="b"/>
            <a:pathLst>
              <a:path w="205739" h="1049020">
                <a:moveTo>
                  <a:pt x="0" y="0"/>
                </a:moveTo>
                <a:lnTo>
                  <a:pt x="205740" y="0"/>
                </a:lnTo>
                <a:lnTo>
                  <a:pt x="205740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61260" y="493712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4191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1260" y="4916170"/>
            <a:ext cx="271780" cy="41910"/>
          </a:xfrm>
          <a:custGeom>
            <a:avLst/>
            <a:gdLst/>
            <a:ahLst/>
            <a:cxnLst/>
            <a:rect l="l" t="t" r="r" b="b"/>
            <a:pathLst>
              <a:path w="271780" h="41910">
                <a:moveTo>
                  <a:pt x="0" y="0"/>
                </a:moveTo>
                <a:lnTo>
                  <a:pt x="0" y="41909"/>
                </a:lnTo>
                <a:lnTo>
                  <a:pt x="271779" y="41909"/>
                </a:lnTo>
                <a:lnTo>
                  <a:pt x="27177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19350" y="4916170"/>
            <a:ext cx="82550" cy="8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6050" y="4916170"/>
            <a:ext cx="82550" cy="82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88310" y="6068059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810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25139" y="6008370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79" h="40639">
                <a:moveTo>
                  <a:pt x="0" y="40639"/>
                </a:moveTo>
                <a:lnTo>
                  <a:pt x="271780" y="40639"/>
                </a:lnTo>
                <a:lnTo>
                  <a:pt x="27178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88310" y="6008370"/>
            <a:ext cx="345440" cy="80010"/>
          </a:xfrm>
          <a:custGeom>
            <a:avLst/>
            <a:gdLst/>
            <a:ahLst/>
            <a:cxnLst/>
            <a:rect l="l" t="t" r="r" b="b"/>
            <a:pathLst>
              <a:path w="345439" h="80010">
                <a:moveTo>
                  <a:pt x="36829" y="0"/>
                </a:moveTo>
                <a:lnTo>
                  <a:pt x="36829" y="40639"/>
                </a:lnTo>
                <a:lnTo>
                  <a:pt x="0" y="40639"/>
                </a:lnTo>
                <a:lnTo>
                  <a:pt x="0" y="80009"/>
                </a:lnTo>
                <a:lnTo>
                  <a:pt x="345439" y="80009"/>
                </a:lnTo>
                <a:lnTo>
                  <a:pt x="345439" y="40639"/>
                </a:lnTo>
                <a:lnTo>
                  <a:pt x="308610" y="40639"/>
                </a:lnTo>
                <a:lnTo>
                  <a:pt x="308610" y="0"/>
                </a:lnTo>
                <a:lnTo>
                  <a:pt x="3682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25139" y="4998720"/>
            <a:ext cx="270510" cy="1008380"/>
          </a:xfrm>
          <a:custGeom>
            <a:avLst/>
            <a:gdLst/>
            <a:ahLst/>
            <a:cxnLst/>
            <a:rect l="l" t="t" r="r" b="b"/>
            <a:pathLst>
              <a:path w="270510" h="1008379">
                <a:moveTo>
                  <a:pt x="270510" y="1008379"/>
                </a:moveTo>
                <a:lnTo>
                  <a:pt x="0" y="1008379"/>
                </a:lnTo>
                <a:lnTo>
                  <a:pt x="0" y="0"/>
                </a:lnTo>
                <a:lnTo>
                  <a:pt x="270510" y="0"/>
                </a:lnTo>
                <a:lnTo>
                  <a:pt x="270510" y="100837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25139" y="4998720"/>
            <a:ext cx="270510" cy="1008380"/>
          </a:xfrm>
          <a:custGeom>
            <a:avLst/>
            <a:gdLst/>
            <a:ahLst/>
            <a:cxnLst/>
            <a:rect l="l" t="t" r="r" b="b"/>
            <a:pathLst>
              <a:path w="270510" h="1008379">
                <a:moveTo>
                  <a:pt x="270510" y="1008379"/>
                </a:moveTo>
                <a:lnTo>
                  <a:pt x="0" y="1008379"/>
                </a:lnTo>
                <a:lnTo>
                  <a:pt x="0" y="0"/>
                </a:lnTo>
                <a:lnTo>
                  <a:pt x="270510" y="0"/>
                </a:lnTo>
                <a:lnTo>
                  <a:pt x="270510" y="10083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25139" y="4958079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79" h="40639">
                <a:moveTo>
                  <a:pt x="0" y="40640"/>
                </a:moveTo>
                <a:lnTo>
                  <a:pt x="271780" y="40640"/>
                </a:lnTo>
                <a:lnTo>
                  <a:pt x="27178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8310" y="4937759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406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88310" y="4917440"/>
            <a:ext cx="345440" cy="81280"/>
          </a:xfrm>
          <a:custGeom>
            <a:avLst/>
            <a:gdLst/>
            <a:ahLst/>
            <a:cxnLst/>
            <a:rect l="l" t="t" r="r" b="b"/>
            <a:pathLst>
              <a:path w="345439" h="81279">
                <a:moveTo>
                  <a:pt x="36829" y="81280"/>
                </a:moveTo>
                <a:lnTo>
                  <a:pt x="36829" y="40640"/>
                </a:lnTo>
                <a:lnTo>
                  <a:pt x="0" y="40640"/>
                </a:lnTo>
                <a:lnTo>
                  <a:pt x="0" y="0"/>
                </a:lnTo>
                <a:lnTo>
                  <a:pt x="345439" y="0"/>
                </a:lnTo>
                <a:lnTo>
                  <a:pt x="345439" y="40640"/>
                </a:lnTo>
                <a:lnTo>
                  <a:pt x="308610" y="40640"/>
                </a:lnTo>
                <a:lnTo>
                  <a:pt x="308610" y="81280"/>
                </a:lnTo>
                <a:lnTo>
                  <a:pt x="36829" y="812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0430" y="4523740"/>
            <a:ext cx="2395220" cy="336550"/>
          </a:xfrm>
          <a:custGeom>
            <a:avLst/>
            <a:gdLst/>
            <a:ahLst/>
            <a:cxnLst/>
            <a:rect l="l" t="t" r="r" b="b"/>
            <a:pathLst>
              <a:path w="2395220" h="336550">
                <a:moveTo>
                  <a:pt x="2395220" y="336550"/>
                </a:moveTo>
                <a:lnTo>
                  <a:pt x="2395220" y="0"/>
                </a:lnTo>
                <a:lnTo>
                  <a:pt x="0" y="0"/>
                </a:lnTo>
                <a:lnTo>
                  <a:pt x="0" y="336550"/>
                </a:lnTo>
                <a:lnTo>
                  <a:pt x="2395220" y="33655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00430" y="4523740"/>
            <a:ext cx="2395220" cy="336550"/>
          </a:xfrm>
          <a:custGeom>
            <a:avLst/>
            <a:gdLst/>
            <a:ahLst/>
            <a:cxnLst/>
            <a:rect l="l" t="t" r="r" b="b"/>
            <a:pathLst>
              <a:path w="2395220" h="336550">
                <a:moveTo>
                  <a:pt x="2395220" y="336550"/>
                </a:moveTo>
                <a:lnTo>
                  <a:pt x="2395220" y="0"/>
                </a:lnTo>
                <a:lnTo>
                  <a:pt x="0" y="0"/>
                </a:lnTo>
                <a:lnTo>
                  <a:pt x="0" y="336550"/>
                </a:lnTo>
                <a:lnTo>
                  <a:pt x="2395220" y="3365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9789" y="4888229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960" y="0"/>
                </a:lnTo>
              </a:path>
            </a:pathLst>
          </a:custGeom>
          <a:ln w="5588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9789" y="4860290"/>
            <a:ext cx="2473960" cy="55880"/>
          </a:xfrm>
          <a:custGeom>
            <a:avLst/>
            <a:gdLst/>
            <a:ahLst/>
            <a:cxnLst/>
            <a:rect l="l" t="t" r="r" b="b"/>
            <a:pathLst>
              <a:path w="2473960" h="55879">
                <a:moveTo>
                  <a:pt x="0" y="55880"/>
                </a:moveTo>
                <a:lnTo>
                  <a:pt x="0" y="0"/>
                </a:lnTo>
                <a:lnTo>
                  <a:pt x="2473960" y="0"/>
                </a:lnTo>
                <a:lnTo>
                  <a:pt x="2473960" y="55880"/>
                </a:lnTo>
                <a:lnTo>
                  <a:pt x="0" y="558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0430" y="4523740"/>
            <a:ext cx="2395220" cy="49530"/>
          </a:xfrm>
          <a:custGeom>
            <a:avLst/>
            <a:gdLst/>
            <a:ahLst/>
            <a:cxnLst/>
            <a:rect l="l" t="t" r="r" b="b"/>
            <a:pathLst>
              <a:path w="2395220" h="49529">
                <a:moveTo>
                  <a:pt x="0" y="49529"/>
                </a:moveTo>
                <a:lnTo>
                  <a:pt x="2395220" y="49529"/>
                </a:lnTo>
                <a:lnTo>
                  <a:pt x="2395220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0430" y="4523740"/>
            <a:ext cx="2395220" cy="49530"/>
          </a:xfrm>
          <a:custGeom>
            <a:avLst/>
            <a:gdLst/>
            <a:ahLst/>
            <a:cxnLst/>
            <a:rect l="l" t="t" r="r" b="b"/>
            <a:pathLst>
              <a:path w="2395220" h="49529">
                <a:moveTo>
                  <a:pt x="0" y="0"/>
                </a:moveTo>
                <a:lnTo>
                  <a:pt x="0" y="49530"/>
                </a:lnTo>
                <a:lnTo>
                  <a:pt x="2395220" y="49530"/>
                </a:lnTo>
                <a:lnTo>
                  <a:pt x="239522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59789" y="4495165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960" y="0"/>
                </a:lnTo>
              </a:path>
            </a:pathLst>
          </a:custGeom>
          <a:ln w="5715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59789" y="4466590"/>
            <a:ext cx="2473960" cy="57150"/>
          </a:xfrm>
          <a:custGeom>
            <a:avLst/>
            <a:gdLst/>
            <a:ahLst/>
            <a:cxnLst/>
            <a:rect l="l" t="t" r="r" b="b"/>
            <a:pathLst>
              <a:path w="2473960" h="57150">
                <a:moveTo>
                  <a:pt x="0" y="57150"/>
                </a:moveTo>
                <a:lnTo>
                  <a:pt x="0" y="0"/>
                </a:lnTo>
                <a:lnTo>
                  <a:pt x="2473960" y="0"/>
                </a:lnTo>
                <a:lnTo>
                  <a:pt x="2473960" y="571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9789" y="6087109"/>
            <a:ext cx="910590" cy="279400"/>
          </a:xfrm>
          <a:custGeom>
            <a:avLst/>
            <a:gdLst/>
            <a:ahLst/>
            <a:cxnLst/>
            <a:rect l="l" t="t" r="r" b="b"/>
            <a:pathLst>
              <a:path w="910589" h="279400">
                <a:moveTo>
                  <a:pt x="0" y="0"/>
                </a:moveTo>
                <a:lnTo>
                  <a:pt x="910590" y="0"/>
                </a:lnTo>
                <a:lnTo>
                  <a:pt x="91059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9789" y="6087109"/>
            <a:ext cx="910590" cy="279400"/>
          </a:xfrm>
          <a:custGeom>
            <a:avLst/>
            <a:gdLst/>
            <a:ahLst/>
            <a:cxnLst/>
            <a:rect l="l" t="t" r="r" b="b"/>
            <a:pathLst>
              <a:path w="910589" h="279400">
                <a:moveTo>
                  <a:pt x="0" y="0"/>
                </a:moveTo>
                <a:lnTo>
                  <a:pt x="910590" y="0"/>
                </a:lnTo>
                <a:lnTo>
                  <a:pt x="91059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20620" y="6087109"/>
            <a:ext cx="913130" cy="279400"/>
          </a:xfrm>
          <a:custGeom>
            <a:avLst/>
            <a:gdLst/>
            <a:ahLst/>
            <a:cxnLst/>
            <a:rect l="l" t="t" r="r" b="b"/>
            <a:pathLst>
              <a:path w="913129" h="279400">
                <a:moveTo>
                  <a:pt x="0" y="0"/>
                </a:moveTo>
                <a:lnTo>
                  <a:pt x="913130" y="0"/>
                </a:lnTo>
                <a:lnTo>
                  <a:pt x="91313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20620" y="6087109"/>
            <a:ext cx="913130" cy="279400"/>
          </a:xfrm>
          <a:custGeom>
            <a:avLst/>
            <a:gdLst/>
            <a:ahLst/>
            <a:cxnLst/>
            <a:rect l="l" t="t" r="r" b="b"/>
            <a:pathLst>
              <a:path w="913129" h="279400">
                <a:moveTo>
                  <a:pt x="0" y="0"/>
                </a:moveTo>
                <a:lnTo>
                  <a:pt x="913130" y="0"/>
                </a:lnTo>
                <a:lnTo>
                  <a:pt x="91313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27529" y="5481320"/>
            <a:ext cx="533400" cy="787400"/>
          </a:xfrm>
          <a:custGeom>
            <a:avLst/>
            <a:gdLst/>
            <a:ahLst/>
            <a:cxnLst/>
            <a:rect l="l" t="t" r="r" b="b"/>
            <a:pathLst>
              <a:path w="533400" h="787400">
                <a:moveTo>
                  <a:pt x="0" y="787399"/>
                </a:moveTo>
                <a:lnTo>
                  <a:pt x="533400" y="787399"/>
                </a:lnTo>
                <a:lnTo>
                  <a:pt x="533400" y="0"/>
                </a:lnTo>
                <a:lnTo>
                  <a:pt x="0" y="0"/>
                </a:lnTo>
                <a:lnTo>
                  <a:pt x="0" y="78739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27529" y="5416550"/>
            <a:ext cx="533400" cy="852169"/>
          </a:xfrm>
          <a:custGeom>
            <a:avLst/>
            <a:gdLst/>
            <a:ahLst/>
            <a:cxnLst/>
            <a:rect l="l" t="t" r="r" b="b"/>
            <a:pathLst>
              <a:path w="533400" h="852170">
                <a:moveTo>
                  <a:pt x="533400" y="852169"/>
                </a:moveTo>
                <a:lnTo>
                  <a:pt x="0" y="852169"/>
                </a:lnTo>
                <a:lnTo>
                  <a:pt x="0" y="0"/>
                </a:lnTo>
                <a:lnTo>
                  <a:pt x="533400" y="0"/>
                </a:lnTo>
                <a:lnTo>
                  <a:pt x="533400" y="85216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19350" y="5448934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389" y="0"/>
                </a:lnTo>
              </a:path>
            </a:pathLst>
          </a:custGeom>
          <a:ln w="647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27529" y="5416550"/>
            <a:ext cx="533400" cy="64769"/>
          </a:xfrm>
          <a:custGeom>
            <a:avLst/>
            <a:gdLst/>
            <a:ahLst/>
            <a:cxnLst/>
            <a:rect l="l" t="t" r="r" b="b"/>
            <a:pathLst>
              <a:path w="533400" h="64770">
                <a:moveTo>
                  <a:pt x="0" y="64769"/>
                </a:moveTo>
                <a:lnTo>
                  <a:pt x="533399" y="64769"/>
                </a:lnTo>
                <a:lnTo>
                  <a:pt x="533399" y="0"/>
                </a:lnTo>
                <a:lnTo>
                  <a:pt x="0" y="0"/>
                </a:lnTo>
                <a:lnTo>
                  <a:pt x="0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99260" y="5448934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119" y="0"/>
                </a:lnTo>
              </a:path>
            </a:pathLst>
          </a:custGeom>
          <a:ln w="647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99260" y="5416550"/>
            <a:ext cx="792480" cy="64769"/>
          </a:xfrm>
          <a:custGeom>
            <a:avLst/>
            <a:gdLst/>
            <a:ahLst/>
            <a:cxnLst/>
            <a:rect l="l" t="t" r="r" b="b"/>
            <a:pathLst>
              <a:path w="792480" h="64770">
                <a:moveTo>
                  <a:pt x="0" y="0"/>
                </a:moveTo>
                <a:lnTo>
                  <a:pt x="792479" y="0"/>
                </a:lnTo>
                <a:lnTo>
                  <a:pt x="792479" y="64769"/>
                </a:ln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98954" y="5416550"/>
            <a:ext cx="0" cy="850900"/>
          </a:xfrm>
          <a:custGeom>
            <a:avLst/>
            <a:gdLst/>
            <a:ahLst/>
            <a:cxnLst/>
            <a:rect l="l" t="t" r="r" b="b"/>
            <a:pathLst>
              <a:path h="850900">
                <a:moveTo>
                  <a:pt x="0" y="0"/>
                </a:moveTo>
                <a:lnTo>
                  <a:pt x="0" y="850900"/>
                </a:lnTo>
              </a:path>
            </a:pathLst>
          </a:custGeom>
          <a:ln w="5715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70379" y="5416550"/>
            <a:ext cx="57150" cy="850900"/>
          </a:xfrm>
          <a:custGeom>
            <a:avLst/>
            <a:gdLst/>
            <a:ahLst/>
            <a:cxnLst/>
            <a:rect l="l" t="t" r="r" b="b"/>
            <a:pathLst>
              <a:path w="57150" h="850900">
                <a:moveTo>
                  <a:pt x="0" y="0"/>
                </a:moveTo>
                <a:lnTo>
                  <a:pt x="0" y="850900"/>
                </a:lnTo>
                <a:lnTo>
                  <a:pt x="57150" y="850900"/>
                </a:lnTo>
                <a:lnTo>
                  <a:pt x="5715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90139" y="5416550"/>
            <a:ext cx="0" cy="850900"/>
          </a:xfrm>
          <a:custGeom>
            <a:avLst/>
            <a:gdLst/>
            <a:ahLst/>
            <a:cxnLst/>
            <a:rect l="l" t="t" r="r" b="b"/>
            <a:pathLst>
              <a:path h="850900">
                <a:moveTo>
                  <a:pt x="0" y="0"/>
                </a:moveTo>
                <a:lnTo>
                  <a:pt x="0" y="850900"/>
                </a:lnTo>
              </a:path>
            </a:pathLst>
          </a:custGeom>
          <a:ln w="5841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60929" y="5416550"/>
            <a:ext cx="58419" cy="850900"/>
          </a:xfrm>
          <a:custGeom>
            <a:avLst/>
            <a:gdLst/>
            <a:ahLst/>
            <a:cxnLst/>
            <a:rect l="l" t="t" r="r" b="b"/>
            <a:pathLst>
              <a:path w="58419" h="850900">
                <a:moveTo>
                  <a:pt x="0" y="0"/>
                </a:moveTo>
                <a:lnTo>
                  <a:pt x="0" y="850900"/>
                </a:lnTo>
                <a:lnTo>
                  <a:pt x="58419" y="850900"/>
                </a:lnTo>
                <a:lnTo>
                  <a:pt x="5841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70379" y="629221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4952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70379" y="6267450"/>
            <a:ext cx="648970" cy="49530"/>
          </a:xfrm>
          <a:custGeom>
            <a:avLst/>
            <a:gdLst/>
            <a:ahLst/>
            <a:cxnLst/>
            <a:rect l="l" t="t" r="r" b="b"/>
            <a:pathLst>
              <a:path w="648969" h="49529">
                <a:moveTo>
                  <a:pt x="0" y="0"/>
                </a:moveTo>
                <a:lnTo>
                  <a:pt x="0" y="49529"/>
                </a:lnTo>
                <a:lnTo>
                  <a:pt x="648969" y="49529"/>
                </a:lnTo>
                <a:lnTo>
                  <a:pt x="64896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33879" y="5687059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91689" y="5687059"/>
            <a:ext cx="0" cy="580390"/>
          </a:xfrm>
          <a:custGeom>
            <a:avLst/>
            <a:gdLst/>
            <a:ahLst/>
            <a:cxnLst/>
            <a:rect l="l" t="t" r="r" b="b"/>
            <a:pathLst>
              <a:path h="580389">
                <a:moveTo>
                  <a:pt x="0" y="0"/>
                </a:moveTo>
                <a:lnTo>
                  <a:pt x="0" y="5803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70379" y="542861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70379" y="5416550"/>
            <a:ext cx="648970" cy="24130"/>
          </a:xfrm>
          <a:custGeom>
            <a:avLst/>
            <a:gdLst/>
            <a:ahLst/>
            <a:cxnLst/>
            <a:rect l="l" t="t" r="r" b="b"/>
            <a:pathLst>
              <a:path w="648969" h="24129">
                <a:moveTo>
                  <a:pt x="0" y="0"/>
                </a:moveTo>
                <a:lnTo>
                  <a:pt x="0" y="24130"/>
                </a:lnTo>
                <a:lnTo>
                  <a:pt x="648969" y="24130"/>
                </a:lnTo>
                <a:lnTo>
                  <a:pt x="64896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1216660" y="5071109"/>
          <a:ext cx="231140" cy="360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1216660" y="5561329"/>
          <a:ext cx="231140" cy="359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2741929" y="5071109"/>
          <a:ext cx="237490" cy="360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2741929" y="5561329"/>
          <a:ext cx="237490" cy="359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object 75"/>
          <p:cNvSpPr/>
          <p:nvPr/>
        </p:nvSpPr>
        <p:spPr>
          <a:xfrm>
            <a:off x="2033904" y="59486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49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09139" y="5948679"/>
            <a:ext cx="49530" cy="97790"/>
          </a:xfrm>
          <a:custGeom>
            <a:avLst/>
            <a:gdLst/>
            <a:ahLst/>
            <a:cxnLst/>
            <a:rect l="l" t="t" r="r" b="b"/>
            <a:pathLst>
              <a:path w="49530" h="97789">
                <a:moveTo>
                  <a:pt x="49530" y="0"/>
                </a:moveTo>
                <a:lnTo>
                  <a:pt x="0" y="0"/>
                </a:lnTo>
                <a:lnTo>
                  <a:pt x="0" y="97790"/>
                </a:lnTo>
                <a:lnTo>
                  <a:pt x="49530" y="97790"/>
                </a:lnTo>
                <a:lnTo>
                  <a:pt x="4953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48839" y="59486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23439" y="5948679"/>
            <a:ext cx="50800" cy="97790"/>
          </a:xfrm>
          <a:custGeom>
            <a:avLst/>
            <a:gdLst/>
            <a:ahLst/>
            <a:cxnLst/>
            <a:rect l="l" t="t" r="r" b="b"/>
            <a:pathLst>
              <a:path w="50800" h="97789">
                <a:moveTo>
                  <a:pt x="50800" y="0"/>
                </a:moveTo>
                <a:lnTo>
                  <a:pt x="0" y="0"/>
                </a:lnTo>
                <a:lnTo>
                  <a:pt x="0" y="97790"/>
                </a:lnTo>
                <a:lnTo>
                  <a:pt x="50800" y="97790"/>
                </a:lnTo>
                <a:lnTo>
                  <a:pt x="508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58950" y="5054600"/>
            <a:ext cx="32385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14550" y="5057140"/>
            <a:ext cx="140969" cy="227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97429" y="5054600"/>
            <a:ext cx="148589" cy="2273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86375" y="4193540"/>
            <a:ext cx="3587115" cy="22440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18110" y="1785620"/>
            <a:ext cx="3947795" cy="258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1959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Cash available for  </a:t>
            </a:r>
            <a:r>
              <a:rPr sz="2800" b="1" spc="-5" dirty="0">
                <a:solidFill>
                  <a:srgbClr val="FB0027"/>
                </a:solidFill>
                <a:latin typeface="Arial"/>
                <a:cs typeface="Arial"/>
              </a:rPr>
              <a:t>long-term investment 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may be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used 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to</a:t>
            </a:r>
            <a:r>
              <a:rPr sz="2800" b="1" spc="-11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finance  growth and expansion  of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business,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or</a:t>
            </a:r>
            <a:r>
              <a:rPr sz="2800" b="1" spc="-3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031240">
              <a:lnSpc>
                <a:spcPts val="3350"/>
              </a:lnSpc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repay</a:t>
            </a:r>
            <a:r>
              <a:rPr sz="2800" b="1" spc="-4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debt.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5229859" y="2000250"/>
            <a:ext cx="363474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Cash not needed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for 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business purposes  should be</a:t>
            </a:r>
            <a:r>
              <a:rPr sz="2800" b="1" spc="-6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distributed  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the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company’s  </a:t>
            </a:r>
            <a:r>
              <a:rPr sz="2800" b="1" spc="-5" dirty="0">
                <a:solidFill>
                  <a:srgbClr val="FB0027"/>
                </a:solidFill>
                <a:latin typeface="Arial"/>
                <a:cs typeface="Arial"/>
              </a:rPr>
              <a:t>stockholders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150" y="920750"/>
            <a:ext cx="8674100" cy="5245100"/>
          </a:xfrm>
          <a:custGeom>
            <a:avLst/>
            <a:gdLst/>
            <a:ahLst/>
            <a:cxnLst/>
            <a:rect l="l" t="t" r="r" b="b"/>
            <a:pathLst>
              <a:path w="8674100" h="5245100">
                <a:moveTo>
                  <a:pt x="8674100" y="0"/>
                </a:moveTo>
                <a:lnTo>
                  <a:pt x="0" y="0"/>
                </a:lnTo>
                <a:lnTo>
                  <a:pt x="0" y="5245100"/>
                </a:lnTo>
                <a:lnTo>
                  <a:pt x="8674100" y="5245100"/>
                </a:lnTo>
                <a:lnTo>
                  <a:pt x="86741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1150" y="920750"/>
            <a:ext cx="8674100" cy="5245100"/>
          </a:xfrm>
          <a:custGeom>
            <a:avLst/>
            <a:gdLst/>
            <a:ahLst/>
            <a:cxnLst/>
            <a:rect l="l" t="t" r="r" b="b"/>
            <a:pathLst>
              <a:path w="8674100" h="5245100">
                <a:moveTo>
                  <a:pt x="4337050" y="5245100"/>
                </a:moveTo>
                <a:lnTo>
                  <a:pt x="0" y="5245100"/>
                </a:lnTo>
                <a:lnTo>
                  <a:pt x="0" y="0"/>
                </a:lnTo>
                <a:lnTo>
                  <a:pt x="8674100" y="0"/>
                </a:lnTo>
                <a:lnTo>
                  <a:pt x="8674100" y="5245100"/>
                </a:lnTo>
                <a:lnTo>
                  <a:pt x="4337050" y="52451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950" y="844550"/>
            <a:ext cx="8674100" cy="5245100"/>
          </a:xfrm>
          <a:custGeom>
            <a:avLst/>
            <a:gdLst/>
            <a:ahLst/>
            <a:cxnLst/>
            <a:rect l="l" t="t" r="r" b="b"/>
            <a:pathLst>
              <a:path w="8674100" h="5245100">
                <a:moveTo>
                  <a:pt x="8674100" y="0"/>
                </a:moveTo>
                <a:lnTo>
                  <a:pt x="0" y="0"/>
                </a:lnTo>
                <a:lnTo>
                  <a:pt x="0" y="5245100"/>
                </a:lnTo>
                <a:lnTo>
                  <a:pt x="8674100" y="5245100"/>
                </a:lnTo>
                <a:lnTo>
                  <a:pt x="8674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950" y="844550"/>
            <a:ext cx="8674100" cy="5245100"/>
          </a:xfrm>
          <a:custGeom>
            <a:avLst/>
            <a:gdLst/>
            <a:ahLst/>
            <a:cxnLst/>
            <a:rect l="l" t="t" r="r" b="b"/>
            <a:pathLst>
              <a:path w="8674100" h="5245100">
                <a:moveTo>
                  <a:pt x="4337050" y="5245100"/>
                </a:moveTo>
                <a:lnTo>
                  <a:pt x="0" y="5245100"/>
                </a:lnTo>
                <a:lnTo>
                  <a:pt x="0" y="0"/>
                </a:lnTo>
                <a:lnTo>
                  <a:pt x="8674100" y="0"/>
                </a:lnTo>
                <a:lnTo>
                  <a:pt x="8674100" y="5245100"/>
                </a:lnTo>
                <a:lnTo>
                  <a:pt x="4337050" y="524510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36139" y="876300"/>
            <a:ext cx="48615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5" dirty="0">
                <a:solidFill>
                  <a:srgbClr val="6D0042"/>
                </a:solidFill>
                <a:uFill>
                  <a:solidFill>
                    <a:srgbClr val="6D0042"/>
                  </a:solidFill>
                </a:uFill>
                <a:latin typeface="Arial"/>
                <a:cs typeface="Arial"/>
              </a:rPr>
              <a:t>Internal </a:t>
            </a:r>
            <a:r>
              <a:rPr sz="3200" u="heavy" dirty="0">
                <a:solidFill>
                  <a:srgbClr val="6D0042"/>
                </a:solidFill>
                <a:uFill>
                  <a:solidFill>
                    <a:srgbClr val="6D0042"/>
                  </a:solidFill>
                </a:uFill>
                <a:latin typeface="Arial"/>
                <a:cs typeface="Arial"/>
              </a:rPr>
              <a:t>Control Over</a:t>
            </a:r>
            <a:r>
              <a:rPr sz="3200" u="heavy" spc="-85" dirty="0">
                <a:solidFill>
                  <a:srgbClr val="6D0042"/>
                </a:solidFill>
                <a:uFill>
                  <a:solidFill>
                    <a:srgbClr val="6D0042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solidFill>
                  <a:srgbClr val="6D0042"/>
                </a:solidFill>
                <a:uFill>
                  <a:solidFill>
                    <a:srgbClr val="6D0042"/>
                  </a:solidFill>
                </a:uFill>
                <a:latin typeface="Arial"/>
                <a:cs typeface="Arial"/>
              </a:rPr>
              <a:t>Cash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720" y="1569720"/>
            <a:ext cx="8310245" cy="443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7780" indent="-342900">
              <a:lnSpc>
                <a:spcPct val="100000"/>
              </a:lnSpc>
              <a:spcBef>
                <a:spcPts val="100"/>
              </a:spcBef>
            </a:pPr>
            <a:r>
              <a:rPr sz="3900" spc="187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25" dirty="0">
                <a:solidFill>
                  <a:srgbClr val="608EFC"/>
                </a:solidFill>
                <a:latin typeface="Arial"/>
                <a:cs typeface="Arial"/>
              </a:rPr>
              <a:t>Segregate </a:t>
            </a:r>
            <a:r>
              <a:rPr sz="2600" b="1" spc="-5" dirty="0">
                <a:solidFill>
                  <a:srgbClr val="608EFC"/>
                </a:solidFill>
                <a:latin typeface="Arial"/>
                <a:cs typeface="Arial"/>
              </a:rPr>
              <a:t>authorization, </a:t>
            </a:r>
            <a:r>
              <a:rPr sz="2600" b="1" dirty="0">
                <a:solidFill>
                  <a:srgbClr val="608EFC"/>
                </a:solidFill>
                <a:latin typeface="Arial"/>
                <a:cs typeface="Arial"/>
              </a:rPr>
              <a:t>custody and </a:t>
            </a:r>
            <a:r>
              <a:rPr sz="2600" b="1" spc="-5" dirty="0">
                <a:solidFill>
                  <a:srgbClr val="608EFC"/>
                </a:solidFill>
                <a:latin typeface="Arial"/>
                <a:cs typeface="Arial"/>
              </a:rPr>
              <a:t>recording</a:t>
            </a:r>
            <a:r>
              <a:rPr sz="2600" b="1" spc="-120" dirty="0">
                <a:solidFill>
                  <a:srgbClr val="608EF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08EFC"/>
                </a:solidFill>
                <a:latin typeface="Arial"/>
                <a:cs typeface="Arial"/>
              </a:rPr>
              <a:t>of  cash.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20"/>
              </a:spcBef>
            </a:pPr>
            <a:r>
              <a:rPr sz="3900" spc="232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55" dirty="0">
                <a:solidFill>
                  <a:srgbClr val="FB0027"/>
                </a:solidFill>
                <a:latin typeface="Arial"/>
                <a:cs typeface="Arial"/>
              </a:rPr>
              <a:t>Prepare </a:t>
            </a:r>
            <a:r>
              <a:rPr sz="2600" b="1" dirty="0">
                <a:solidFill>
                  <a:srgbClr val="FB0027"/>
                </a:solidFill>
                <a:latin typeface="Arial"/>
                <a:cs typeface="Arial"/>
              </a:rPr>
              <a:t>a cash</a:t>
            </a:r>
            <a:r>
              <a:rPr sz="2600" b="1" spc="-165" dirty="0">
                <a:solidFill>
                  <a:srgbClr val="FB0027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B0027"/>
                </a:solidFill>
                <a:latin typeface="Arial"/>
                <a:cs typeface="Arial"/>
              </a:rPr>
              <a:t>budget.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20"/>
              </a:spcBef>
            </a:pPr>
            <a:r>
              <a:rPr sz="3900" spc="232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55" dirty="0">
                <a:solidFill>
                  <a:srgbClr val="00269E"/>
                </a:solidFill>
                <a:latin typeface="Arial"/>
                <a:cs typeface="Arial"/>
              </a:rPr>
              <a:t>Prepare </a:t>
            </a:r>
            <a:r>
              <a:rPr sz="2600" b="1" dirty="0">
                <a:solidFill>
                  <a:srgbClr val="00269E"/>
                </a:solidFill>
                <a:latin typeface="Arial"/>
                <a:cs typeface="Arial"/>
              </a:rPr>
              <a:t>a control </a:t>
            </a:r>
            <a:r>
              <a:rPr sz="2600" b="1" spc="-5" dirty="0">
                <a:solidFill>
                  <a:srgbClr val="00269E"/>
                </a:solidFill>
                <a:latin typeface="Arial"/>
                <a:cs typeface="Arial"/>
              </a:rPr>
              <a:t>listing </a:t>
            </a:r>
            <a:r>
              <a:rPr sz="2600" b="1" dirty="0">
                <a:solidFill>
                  <a:srgbClr val="00269E"/>
                </a:solidFill>
                <a:latin typeface="Arial"/>
                <a:cs typeface="Arial"/>
              </a:rPr>
              <a:t>of cash</a:t>
            </a:r>
            <a:r>
              <a:rPr sz="2600" b="1" spc="-19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269E"/>
                </a:solidFill>
                <a:latin typeface="Arial"/>
                <a:cs typeface="Arial"/>
              </a:rPr>
              <a:t>receipts.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30"/>
              </a:spcBef>
            </a:pPr>
            <a:r>
              <a:rPr sz="3900" spc="232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55" dirty="0">
                <a:solidFill>
                  <a:srgbClr val="027B02"/>
                </a:solidFill>
                <a:latin typeface="Arial"/>
                <a:cs typeface="Arial"/>
              </a:rPr>
              <a:t>Require </a:t>
            </a:r>
            <a:r>
              <a:rPr sz="2600" b="1" spc="-5" dirty="0">
                <a:solidFill>
                  <a:srgbClr val="027B02"/>
                </a:solidFill>
                <a:latin typeface="Arial"/>
                <a:cs typeface="Arial"/>
              </a:rPr>
              <a:t>daily</a:t>
            </a:r>
            <a:r>
              <a:rPr sz="2600" b="1" spc="-180" dirty="0">
                <a:solidFill>
                  <a:srgbClr val="027B02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27B02"/>
                </a:solidFill>
                <a:latin typeface="Arial"/>
                <a:cs typeface="Arial"/>
              </a:rPr>
              <a:t>deposits.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20"/>
              </a:spcBef>
            </a:pPr>
            <a:r>
              <a:rPr sz="3900" spc="390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260" dirty="0">
                <a:solidFill>
                  <a:srgbClr val="608EFC"/>
                </a:solidFill>
                <a:latin typeface="Arial"/>
                <a:cs typeface="Arial"/>
              </a:rPr>
              <a:t>Make </a:t>
            </a:r>
            <a:r>
              <a:rPr sz="2600" b="1" dirty="0">
                <a:solidFill>
                  <a:srgbClr val="608EFC"/>
                </a:solidFill>
                <a:latin typeface="Arial"/>
                <a:cs typeface="Arial"/>
              </a:rPr>
              <a:t>all </a:t>
            </a:r>
            <a:r>
              <a:rPr sz="2600" b="1" spc="-5" dirty="0">
                <a:solidFill>
                  <a:srgbClr val="608EFC"/>
                </a:solidFill>
                <a:latin typeface="Arial"/>
                <a:cs typeface="Arial"/>
              </a:rPr>
              <a:t>payments </a:t>
            </a:r>
            <a:r>
              <a:rPr sz="2600" b="1" dirty="0">
                <a:solidFill>
                  <a:srgbClr val="608EFC"/>
                </a:solidFill>
                <a:latin typeface="Arial"/>
                <a:cs typeface="Arial"/>
              </a:rPr>
              <a:t>by</a:t>
            </a:r>
            <a:r>
              <a:rPr sz="2600" b="1" spc="-295" dirty="0">
                <a:solidFill>
                  <a:srgbClr val="608EF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08EFC"/>
                </a:solidFill>
                <a:latin typeface="Arial"/>
                <a:cs typeface="Arial"/>
              </a:rPr>
              <a:t>check.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20"/>
              </a:spcBef>
            </a:pPr>
            <a:r>
              <a:rPr sz="3900" spc="262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75" dirty="0">
                <a:solidFill>
                  <a:srgbClr val="FB0027"/>
                </a:solidFill>
                <a:latin typeface="Arial"/>
                <a:cs typeface="Arial"/>
              </a:rPr>
              <a:t>Verify </a:t>
            </a:r>
            <a:r>
              <a:rPr sz="2600" b="1" dirty="0">
                <a:solidFill>
                  <a:srgbClr val="FB0027"/>
                </a:solidFill>
                <a:latin typeface="Arial"/>
                <a:cs typeface="Arial"/>
              </a:rPr>
              <a:t>every expenditure </a:t>
            </a:r>
            <a:r>
              <a:rPr sz="2600" b="1" spc="-5" dirty="0">
                <a:solidFill>
                  <a:srgbClr val="FB0027"/>
                </a:solidFill>
                <a:latin typeface="Arial"/>
                <a:cs typeface="Arial"/>
              </a:rPr>
              <a:t>before</a:t>
            </a:r>
            <a:r>
              <a:rPr sz="2600" b="1" spc="-225" dirty="0">
                <a:solidFill>
                  <a:srgbClr val="FB0027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B0027"/>
                </a:solidFill>
                <a:latin typeface="Arial"/>
                <a:cs typeface="Arial"/>
              </a:rPr>
              <a:t>payment.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620"/>
              </a:spcBef>
            </a:pPr>
            <a:r>
              <a:rPr sz="3900" spc="202" baseline="5341" dirty="0">
                <a:solidFill>
                  <a:srgbClr val="CC6600"/>
                </a:solidFill>
                <a:latin typeface="Symbol"/>
                <a:cs typeface="Symbol"/>
              </a:rPr>
              <a:t></a:t>
            </a:r>
            <a:r>
              <a:rPr sz="2600" b="1" spc="135" dirty="0">
                <a:solidFill>
                  <a:srgbClr val="00269E"/>
                </a:solidFill>
                <a:latin typeface="Arial"/>
                <a:cs typeface="Arial"/>
              </a:rPr>
              <a:t>Promptly </a:t>
            </a:r>
            <a:r>
              <a:rPr sz="2600" b="1" spc="-5" dirty="0">
                <a:solidFill>
                  <a:srgbClr val="00269E"/>
                </a:solidFill>
                <a:latin typeface="Arial"/>
                <a:cs typeface="Arial"/>
              </a:rPr>
              <a:t>reconcile </a:t>
            </a:r>
            <a:r>
              <a:rPr sz="2600" b="1" dirty="0">
                <a:solidFill>
                  <a:srgbClr val="00269E"/>
                </a:solidFill>
                <a:latin typeface="Arial"/>
                <a:cs typeface="Arial"/>
              </a:rPr>
              <a:t>bank</a:t>
            </a:r>
            <a:r>
              <a:rPr sz="2600" b="1" spc="-15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269E"/>
                </a:solidFill>
                <a:latin typeface="Arial"/>
                <a:cs typeface="Arial"/>
              </a:rPr>
              <a:t>statements.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54165" y="3131185"/>
            <a:ext cx="2101850" cy="1891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Cash Over and</a:t>
            </a:r>
            <a:r>
              <a:rPr spc="-15" dirty="0"/>
              <a:t> </a:t>
            </a:r>
            <a:r>
              <a:rPr spc="-5" dirty="0"/>
              <a:t>Short</a:t>
            </a:r>
          </a:p>
        </p:txBody>
      </p:sp>
      <p:sp>
        <p:nvSpPr>
          <p:cNvPr id="7" name="object 7"/>
          <p:cNvSpPr/>
          <p:nvPr/>
        </p:nvSpPr>
        <p:spPr>
          <a:xfrm>
            <a:off x="104139" y="2744470"/>
            <a:ext cx="8939530" cy="267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189" y="5328920"/>
            <a:ext cx="9001760" cy="1064260"/>
          </a:xfrm>
          <a:custGeom>
            <a:avLst/>
            <a:gdLst/>
            <a:ahLst/>
            <a:cxnLst/>
            <a:rect l="l" t="t" r="r" b="b"/>
            <a:pathLst>
              <a:path w="9001760" h="1064260">
                <a:moveTo>
                  <a:pt x="9001760" y="0"/>
                </a:moveTo>
                <a:lnTo>
                  <a:pt x="0" y="0"/>
                </a:lnTo>
                <a:lnTo>
                  <a:pt x="0" y="1064259"/>
                </a:lnTo>
                <a:lnTo>
                  <a:pt x="9001760" y="1064259"/>
                </a:lnTo>
                <a:lnTo>
                  <a:pt x="900176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3189" y="5328920"/>
            <a:ext cx="9001760" cy="1064260"/>
          </a:xfrm>
          <a:custGeom>
            <a:avLst/>
            <a:gdLst/>
            <a:ahLst/>
            <a:cxnLst/>
            <a:rect l="l" t="t" r="r" b="b"/>
            <a:pathLst>
              <a:path w="9001760" h="1064260">
                <a:moveTo>
                  <a:pt x="4500880" y="1064259"/>
                </a:moveTo>
                <a:lnTo>
                  <a:pt x="0" y="1064259"/>
                </a:lnTo>
                <a:lnTo>
                  <a:pt x="0" y="0"/>
                </a:lnTo>
                <a:lnTo>
                  <a:pt x="9001760" y="0"/>
                </a:lnTo>
                <a:lnTo>
                  <a:pt x="9001760" y="1064259"/>
                </a:lnTo>
                <a:lnTo>
                  <a:pt x="4500880" y="1064259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990" y="5252720"/>
            <a:ext cx="9001760" cy="1064260"/>
          </a:xfrm>
          <a:prstGeom prst="rect">
            <a:avLst/>
          </a:prstGeom>
          <a:solidFill>
            <a:srgbClr val="608EFC"/>
          </a:solidFill>
        </p:spPr>
        <p:txBody>
          <a:bodyPr vert="horz" wrap="square" lIns="0" tIns="44450" rIns="0" bIns="0" rtlCol="0">
            <a:spAutoFit/>
          </a:bodyPr>
          <a:lstStyle/>
          <a:p>
            <a:pPr marL="1954530" marR="120014" indent="-1844039">
              <a:lnSpc>
                <a:spcPct val="100000"/>
              </a:lnSpc>
              <a:spcBef>
                <a:spcPts val="350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Cash Over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and Short is debited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shortages  and credited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overages.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350" y="1633220"/>
            <a:ext cx="7849234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6585" marR="5080" indent="-60452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On </a:t>
            </a:r>
            <a:r>
              <a:rPr sz="3200" b="1" spc="-5" dirty="0">
                <a:solidFill>
                  <a:srgbClr val="00269E"/>
                </a:solidFill>
                <a:latin typeface="Arial"/>
                <a:cs typeface="Arial"/>
              </a:rPr>
              <a:t>May </a:t>
            </a: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5, </a:t>
            </a:r>
            <a:r>
              <a:rPr sz="3200" b="1" spc="-5" dirty="0">
                <a:solidFill>
                  <a:srgbClr val="00269E"/>
                </a:solidFill>
                <a:latin typeface="Arial"/>
                <a:cs typeface="Arial"/>
              </a:rPr>
              <a:t>XBAR, Inc.’s </a:t>
            </a: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cash drawer </a:t>
            </a:r>
            <a:r>
              <a:rPr sz="3200" b="1" spc="10" dirty="0">
                <a:solidFill>
                  <a:srgbClr val="00269E"/>
                </a:solidFill>
                <a:latin typeface="Arial"/>
                <a:cs typeface="Arial"/>
              </a:rPr>
              <a:t>was  </a:t>
            </a:r>
            <a:r>
              <a:rPr sz="3200" b="1" spc="-5" dirty="0">
                <a:solidFill>
                  <a:srgbClr val="00269E"/>
                </a:solidFill>
                <a:latin typeface="Arial"/>
                <a:cs typeface="Arial"/>
              </a:rPr>
              <a:t>counted </a:t>
            </a: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and </a:t>
            </a:r>
            <a:r>
              <a:rPr sz="3200" b="1" spc="-5" dirty="0">
                <a:solidFill>
                  <a:srgbClr val="00269E"/>
                </a:solidFill>
                <a:latin typeface="Arial"/>
                <a:cs typeface="Arial"/>
              </a:rPr>
              <a:t>found </a:t>
            </a: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to be $10</a:t>
            </a:r>
            <a:r>
              <a:rPr sz="3200" b="1" spc="-5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269E"/>
                </a:solidFill>
                <a:latin typeface="Arial"/>
                <a:cs typeface="Arial"/>
              </a:rPr>
              <a:t>over.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1850" y="5181600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>
                <a:moveTo>
                  <a:pt x="0" y="0"/>
                </a:moveTo>
                <a:lnTo>
                  <a:pt x="235331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15000" y="5105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Bank Statements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47700" y="1747520"/>
            <a:ext cx="7725409" cy="2038350"/>
          </a:xfrm>
          <a:prstGeom prst="rect">
            <a:avLst/>
          </a:prstGeom>
          <a:solidFill>
            <a:srgbClr val="BFFDF8"/>
          </a:solidFill>
          <a:ln w="38097">
            <a:solidFill>
              <a:srgbClr val="104EFA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68300" marR="374015" indent="2540" algn="ctr">
              <a:lnSpc>
                <a:spcPct val="99900"/>
              </a:lnSpc>
              <a:spcBef>
                <a:spcPts val="350"/>
              </a:spcBef>
            </a:pP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Shows the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beginning bank balance,  deposits </a:t>
            </a: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made, checks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paid, </a:t>
            </a: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other 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debits </a:t>
            </a: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and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credits in </a:t>
            </a: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the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month,</a:t>
            </a:r>
            <a:r>
              <a:rPr sz="3200" b="1" spc="-70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04EFA"/>
                </a:solidFill>
                <a:latin typeface="Arial"/>
                <a:cs typeface="Arial"/>
              </a:rPr>
              <a:t>and 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the ending bank</a:t>
            </a:r>
            <a:r>
              <a:rPr sz="3200" b="1" spc="-10" dirty="0">
                <a:solidFill>
                  <a:srgbClr val="104EFA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04EFA"/>
                </a:solidFill>
                <a:latin typeface="Arial"/>
                <a:cs typeface="Arial"/>
              </a:rPr>
              <a:t>balance.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6630" y="4693920"/>
            <a:ext cx="2395220" cy="1318260"/>
          </a:xfrm>
          <a:custGeom>
            <a:avLst/>
            <a:gdLst/>
            <a:ahLst/>
            <a:cxnLst/>
            <a:rect l="l" t="t" r="r" b="b"/>
            <a:pathLst>
              <a:path w="2395220" h="1318260">
                <a:moveTo>
                  <a:pt x="0" y="1318259"/>
                </a:moveTo>
                <a:lnTo>
                  <a:pt x="2395220" y="1318259"/>
                </a:lnTo>
                <a:lnTo>
                  <a:pt x="2395220" y="0"/>
                </a:lnTo>
                <a:lnTo>
                  <a:pt x="0" y="0"/>
                </a:lnTo>
                <a:lnTo>
                  <a:pt x="0" y="131825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6630" y="4611370"/>
            <a:ext cx="2395220" cy="1400810"/>
          </a:xfrm>
          <a:custGeom>
            <a:avLst/>
            <a:gdLst/>
            <a:ahLst/>
            <a:cxnLst/>
            <a:rect l="l" t="t" r="r" b="b"/>
            <a:pathLst>
              <a:path w="2395220" h="1400810">
                <a:moveTo>
                  <a:pt x="2395220" y="1400809"/>
                </a:moveTo>
                <a:lnTo>
                  <a:pt x="0" y="1400809"/>
                </a:lnTo>
                <a:lnTo>
                  <a:pt x="0" y="0"/>
                </a:lnTo>
                <a:lnTo>
                  <a:pt x="2395220" y="0"/>
                </a:lnTo>
                <a:lnTo>
                  <a:pt x="2395220" y="14008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74189" y="5078729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>
                <a:moveTo>
                  <a:pt x="0" y="0"/>
                </a:moveTo>
                <a:lnTo>
                  <a:pt x="791210" y="0"/>
                </a:lnTo>
              </a:path>
            </a:pathLst>
          </a:custGeom>
          <a:ln w="660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74189" y="5045709"/>
            <a:ext cx="791210" cy="66040"/>
          </a:xfrm>
          <a:custGeom>
            <a:avLst/>
            <a:gdLst/>
            <a:ahLst/>
            <a:cxnLst/>
            <a:rect l="l" t="t" r="r" b="b"/>
            <a:pathLst>
              <a:path w="791210" h="66039">
                <a:moveTo>
                  <a:pt x="0" y="0"/>
                </a:moveTo>
                <a:lnTo>
                  <a:pt x="791210" y="0"/>
                </a:lnTo>
                <a:lnTo>
                  <a:pt x="791210" y="66039"/>
                </a:lnTo>
                <a:lnTo>
                  <a:pt x="0" y="6603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6630" y="4611370"/>
            <a:ext cx="2395220" cy="82550"/>
          </a:xfrm>
          <a:custGeom>
            <a:avLst/>
            <a:gdLst/>
            <a:ahLst/>
            <a:cxnLst/>
            <a:rect l="l" t="t" r="r" b="b"/>
            <a:pathLst>
              <a:path w="2395220" h="82550">
                <a:moveTo>
                  <a:pt x="0" y="82549"/>
                </a:moveTo>
                <a:lnTo>
                  <a:pt x="2395220" y="82549"/>
                </a:lnTo>
                <a:lnTo>
                  <a:pt x="2395220" y="0"/>
                </a:lnTo>
                <a:lnTo>
                  <a:pt x="0" y="0"/>
                </a:lnTo>
                <a:lnTo>
                  <a:pt x="0" y="82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6630" y="4611370"/>
            <a:ext cx="2395220" cy="82550"/>
          </a:xfrm>
          <a:custGeom>
            <a:avLst/>
            <a:gdLst/>
            <a:ahLst/>
            <a:cxnLst/>
            <a:rect l="l" t="t" r="r" b="b"/>
            <a:pathLst>
              <a:path w="2395220" h="82550">
                <a:moveTo>
                  <a:pt x="0" y="0"/>
                </a:moveTo>
                <a:lnTo>
                  <a:pt x="0" y="82549"/>
                </a:lnTo>
                <a:lnTo>
                  <a:pt x="2395220" y="82549"/>
                </a:lnTo>
                <a:lnTo>
                  <a:pt x="239522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9800" y="576199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406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77900" y="5702300"/>
            <a:ext cx="271780" cy="39370"/>
          </a:xfrm>
          <a:custGeom>
            <a:avLst/>
            <a:gdLst/>
            <a:ahLst/>
            <a:cxnLst/>
            <a:rect l="l" t="t" r="r" b="b"/>
            <a:pathLst>
              <a:path w="271780" h="39370">
                <a:moveTo>
                  <a:pt x="0" y="39369"/>
                </a:moveTo>
                <a:lnTo>
                  <a:pt x="271780" y="39369"/>
                </a:lnTo>
                <a:lnTo>
                  <a:pt x="27178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800" y="5702300"/>
            <a:ext cx="347980" cy="80010"/>
          </a:xfrm>
          <a:custGeom>
            <a:avLst/>
            <a:gdLst/>
            <a:ahLst/>
            <a:cxnLst/>
            <a:rect l="l" t="t" r="r" b="b"/>
            <a:pathLst>
              <a:path w="347980" h="80010">
                <a:moveTo>
                  <a:pt x="38100" y="0"/>
                </a:moveTo>
                <a:lnTo>
                  <a:pt x="38100" y="39369"/>
                </a:lnTo>
                <a:lnTo>
                  <a:pt x="0" y="39369"/>
                </a:lnTo>
                <a:lnTo>
                  <a:pt x="0" y="80009"/>
                </a:lnTo>
                <a:lnTo>
                  <a:pt x="347980" y="80009"/>
                </a:lnTo>
                <a:lnTo>
                  <a:pt x="347980" y="39369"/>
                </a:lnTo>
                <a:lnTo>
                  <a:pt x="309880" y="39369"/>
                </a:lnTo>
                <a:lnTo>
                  <a:pt x="309880" y="0"/>
                </a:lnTo>
                <a:lnTo>
                  <a:pt x="381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7900" y="4691379"/>
            <a:ext cx="271780" cy="1007110"/>
          </a:xfrm>
          <a:custGeom>
            <a:avLst/>
            <a:gdLst/>
            <a:ahLst/>
            <a:cxnLst/>
            <a:rect l="l" t="t" r="r" b="b"/>
            <a:pathLst>
              <a:path w="271780" h="1007110">
                <a:moveTo>
                  <a:pt x="271780" y="1007110"/>
                </a:moveTo>
                <a:lnTo>
                  <a:pt x="0" y="1007110"/>
                </a:lnTo>
                <a:lnTo>
                  <a:pt x="0" y="0"/>
                </a:lnTo>
                <a:lnTo>
                  <a:pt x="271780" y="0"/>
                </a:lnTo>
                <a:lnTo>
                  <a:pt x="271780" y="100711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7900" y="4691379"/>
            <a:ext cx="271780" cy="1007110"/>
          </a:xfrm>
          <a:custGeom>
            <a:avLst/>
            <a:gdLst/>
            <a:ahLst/>
            <a:cxnLst/>
            <a:rect l="l" t="t" r="r" b="b"/>
            <a:pathLst>
              <a:path w="271780" h="1007110">
                <a:moveTo>
                  <a:pt x="271780" y="1007110"/>
                </a:moveTo>
                <a:lnTo>
                  <a:pt x="0" y="1007110"/>
                </a:lnTo>
                <a:lnTo>
                  <a:pt x="0" y="0"/>
                </a:lnTo>
                <a:lnTo>
                  <a:pt x="271780" y="0"/>
                </a:lnTo>
                <a:lnTo>
                  <a:pt x="271780" y="10071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7900" y="4650740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80" h="40639">
                <a:moveTo>
                  <a:pt x="0" y="40640"/>
                </a:moveTo>
                <a:lnTo>
                  <a:pt x="271780" y="40640"/>
                </a:lnTo>
                <a:lnTo>
                  <a:pt x="27178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9800" y="4631054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3937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9800" y="4610100"/>
            <a:ext cx="347980" cy="81280"/>
          </a:xfrm>
          <a:custGeom>
            <a:avLst/>
            <a:gdLst/>
            <a:ahLst/>
            <a:cxnLst/>
            <a:rect l="l" t="t" r="r" b="b"/>
            <a:pathLst>
              <a:path w="347980" h="81279">
                <a:moveTo>
                  <a:pt x="38100" y="81280"/>
                </a:moveTo>
                <a:lnTo>
                  <a:pt x="38100" y="40639"/>
                </a:lnTo>
                <a:lnTo>
                  <a:pt x="0" y="40639"/>
                </a:lnTo>
                <a:lnTo>
                  <a:pt x="0" y="0"/>
                </a:lnTo>
                <a:lnTo>
                  <a:pt x="347980" y="0"/>
                </a:lnTo>
                <a:lnTo>
                  <a:pt x="347980" y="40639"/>
                </a:lnTo>
                <a:lnTo>
                  <a:pt x="309880" y="40639"/>
                </a:lnTo>
                <a:lnTo>
                  <a:pt x="309880" y="81280"/>
                </a:lnTo>
                <a:lnTo>
                  <a:pt x="38100" y="812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97330" y="576199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406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36700" y="572198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3936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97330" y="5702300"/>
            <a:ext cx="349250" cy="80010"/>
          </a:xfrm>
          <a:custGeom>
            <a:avLst/>
            <a:gdLst/>
            <a:ahLst/>
            <a:cxnLst/>
            <a:rect l="l" t="t" r="r" b="b"/>
            <a:pathLst>
              <a:path w="349250" h="80010">
                <a:moveTo>
                  <a:pt x="39369" y="0"/>
                </a:moveTo>
                <a:lnTo>
                  <a:pt x="39369" y="39369"/>
                </a:lnTo>
                <a:lnTo>
                  <a:pt x="0" y="39369"/>
                </a:lnTo>
                <a:lnTo>
                  <a:pt x="0" y="80009"/>
                </a:lnTo>
                <a:lnTo>
                  <a:pt x="349250" y="80009"/>
                </a:lnTo>
                <a:lnTo>
                  <a:pt x="349250" y="39369"/>
                </a:lnTo>
                <a:lnTo>
                  <a:pt x="311150" y="39369"/>
                </a:lnTo>
                <a:lnTo>
                  <a:pt x="311150" y="0"/>
                </a:lnTo>
                <a:lnTo>
                  <a:pt x="393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69719" y="4653279"/>
            <a:ext cx="204470" cy="1049020"/>
          </a:xfrm>
          <a:custGeom>
            <a:avLst/>
            <a:gdLst/>
            <a:ahLst/>
            <a:cxnLst/>
            <a:rect l="l" t="t" r="r" b="b"/>
            <a:pathLst>
              <a:path w="204469" h="1049020">
                <a:moveTo>
                  <a:pt x="0" y="0"/>
                </a:moveTo>
                <a:lnTo>
                  <a:pt x="204469" y="0"/>
                </a:lnTo>
                <a:lnTo>
                  <a:pt x="204469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69719" y="4653279"/>
            <a:ext cx="204470" cy="1049020"/>
          </a:xfrm>
          <a:custGeom>
            <a:avLst/>
            <a:gdLst/>
            <a:ahLst/>
            <a:cxnLst/>
            <a:rect l="l" t="t" r="r" b="b"/>
            <a:pathLst>
              <a:path w="204469" h="1049020">
                <a:moveTo>
                  <a:pt x="0" y="0"/>
                </a:moveTo>
                <a:lnTo>
                  <a:pt x="204469" y="0"/>
                </a:lnTo>
                <a:lnTo>
                  <a:pt x="204469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36700" y="463232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4191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6700" y="4611370"/>
            <a:ext cx="271780" cy="41910"/>
          </a:xfrm>
          <a:custGeom>
            <a:avLst/>
            <a:gdLst/>
            <a:ahLst/>
            <a:cxnLst/>
            <a:rect l="l" t="t" r="r" b="b"/>
            <a:pathLst>
              <a:path w="271780" h="41910">
                <a:moveTo>
                  <a:pt x="0" y="0"/>
                </a:moveTo>
                <a:lnTo>
                  <a:pt x="0" y="41909"/>
                </a:lnTo>
                <a:lnTo>
                  <a:pt x="271780" y="41909"/>
                </a:lnTo>
                <a:lnTo>
                  <a:pt x="27178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94789" y="4611370"/>
            <a:ext cx="85090" cy="82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64029" y="4611370"/>
            <a:ext cx="82550" cy="82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96820" y="576199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406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7460" y="572198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936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96820" y="5702300"/>
            <a:ext cx="347980" cy="80010"/>
          </a:xfrm>
          <a:custGeom>
            <a:avLst/>
            <a:gdLst/>
            <a:ahLst/>
            <a:cxnLst/>
            <a:rect l="l" t="t" r="r" b="b"/>
            <a:pathLst>
              <a:path w="347980" h="80010">
                <a:moveTo>
                  <a:pt x="40640" y="0"/>
                </a:moveTo>
                <a:lnTo>
                  <a:pt x="40640" y="39369"/>
                </a:lnTo>
                <a:lnTo>
                  <a:pt x="0" y="39369"/>
                </a:lnTo>
                <a:lnTo>
                  <a:pt x="0" y="80009"/>
                </a:lnTo>
                <a:lnTo>
                  <a:pt x="347980" y="80009"/>
                </a:lnTo>
                <a:lnTo>
                  <a:pt x="347980" y="39369"/>
                </a:lnTo>
                <a:lnTo>
                  <a:pt x="312419" y="39369"/>
                </a:lnTo>
                <a:lnTo>
                  <a:pt x="312419" y="0"/>
                </a:lnTo>
                <a:lnTo>
                  <a:pt x="4064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67939" y="4653279"/>
            <a:ext cx="205740" cy="1049020"/>
          </a:xfrm>
          <a:custGeom>
            <a:avLst/>
            <a:gdLst/>
            <a:ahLst/>
            <a:cxnLst/>
            <a:rect l="l" t="t" r="r" b="b"/>
            <a:pathLst>
              <a:path w="205739" h="1049020">
                <a:moveTo>
                  <a:pt x="0" y="0"/>
                </a:moveTo>
                <a:lnTo>
                  <a:pt x="205740" y="0"/>
                </a:lnTo>
                <a:lnTo>
                  <a:pt x="205740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67939" y="4653279"/>
            <a:ext cx="205740" cy="1049020"/>
          </a:xfrm>
          <a:custGeom>
            <a:avLst/>
            <a:gdLst/>
            <a:ahLst/>
            <a:cxnLst/>
            <a:rect l="l" t="t" r="r" b="b"/>
            <a:pathLst>
              <a:path w="205739" h="1049020">
                <a:moveTo>
                  <a:pt x="0" y="0"/>
                </a:moveTo>
                <a:lnTo>
                  <a:pt x="205740" y="0"/>
                </a:lnTo>
                <a:lnTo>
                  <a:pt x="205740" y="1049020"/>
                </a:lnTo>
                <a:lnTo>
                  <a:pt x="0" y="10490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37460" y="463232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4191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37460" y="4611370"/>
            <a:ext cx="271780" cy="41910"/>
          </a:xfrm>
          <a:custGeom>
            <a:avLst/>
            <a:gdLst/>
            <a:ahLst/>
            <a:cxnLst/>
            <a:rect l="l" t="t" r="r" b="b"/>
            <a:pathLst>
              <a:path w="271780" h="41910">
                <a:moveTo>
                  <a:pt x="0" y="0"/>
                </a:moveTo>
                <a:lnTo>
                  <a:pt x="0" y="41909"/>
                </a:lnTo>
                <a:lnTo>
                  <a:pt x="271779" y="41909"/>
                </a:lnTo>
                <a:lnTo>
                  <a:pt x="27177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95550" y="4611370"/>
            <a:ext cx="82550" cy="8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62250" y="4611370"/>
            <a:ext cx="82550" cy="82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4510" y="5763259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810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01339" y="5703570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79" h="40639">
                <a:moveTo>
                  <a:pt x="0" y="40639"/>
                </a:moveTo>
                <a:lnTo>
                  <a:pt x="271780" y="40639"/>
                </a:lnTo>
                <a:lnTo>
                  <a:pt x="27178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64510" y="5703570"/>
            <a:ext cx="345440" cy="80010"/>
          </a:xfrm>
          <a:custGeom>
            <a:avLst/>
            <a:gdLst/>
            <a:ahLst/>
            <a:cxnLst/>
            <a:rect l="l" t="t" r="r" b="b"/>
            <a:pathLst>
              <a:path w="345439" h="80010">
                <a:moveTo>
                  <a:pt x="36829" y="0"/>
                </a:moveTo>
                <a:lnTo>
                  <a:pt x="36829" y="40639"/>
                </a:lnTo>
                <a:lnTo>
                  <a:pt x="0" y="40639"/>
                </a:lnTo>
                <a:lnTo>
                  <a:pt x="0" y="80009"/>
                </a:lnTo>
                <a:lnTo>
                  <a:pt x="345439" y="80009"/>
                </a:lnTo>
                <a:lnTo>
                  <a:pt x="345439" y="40639"/>
                </a:lnTo>
                <a:lnTo>
                  <a:pt x="308610" y="40639"/>
                </a:lnTo>
                <a:lnTo>
                  <a:pt x="308610" y="0"/>
                </a:lnTo>
                <a:lnTo>
                  <a:pt x="3682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01339" y="4693920"/>
            <a:ext cx="270510" cy="1008380"/>
          </a:xfrm>
          <a:custGeom>
            <a:avLst/>
            <a:gdLst/>
            <a:ahLst/>
            <a:cxnLst/>
            <a:rect l="l" t="t" r="r" b="b"/>
            <a:pathLst>
              <a:path w="270510" h="1008379">
                <a:moveTo>
                  <a:pt x="270510" y="1008379"/>
                </a:moveTo>
                <a:lnTo>
                  <a:pt x="0" y="1008379"/>
                </a:lnTo>
                <a:lnTo>
                  <a:pt x="0" y="0"/>
                </a:lnTo>
                <a:lnTo>
                  <a:pt x="270510" y="0"/>
                </a:lnTo>
                <a:lnTo>
                  <a:pt x="270510" y="100837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01339" y="4693920"/>
            <a:ext cx="270510" cy="1008380"/>
          </a:xfrm>
          <a:custGeom>
            <a:avLst/>
            <a:gdLst/>
            <a:ahLst/>
            <a:cxnLst/>
            <a:rect l="l" t="t" r="r" b="b"/>
            <a:pathLst>
              <a:path w="270510" h="1008379">
                <a:moveTo>
                  <a:pt x="270510" y="1008379"/>
                </a:moveTo>
                <a:lnTo>
                  <a:pt x="0" y="1008379"/>
                </a:lnTo>
                <a:lnTo>
                  <a:pt x="0" y="0"/>
                </a:lnTo>
                <a:lnTo>
                  <a:pt x="270510" y="0"/>
                </a:lnTo>
                <a:lnTo>
                  <a:pt x="270510" y="10083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01339" y="4653279"/>
            <a:ext cx="271780" cy="40640"/>
          </a:xfrm>
          <a:custGeom>
            <a:avLst/>
            <a:gdLst/>
            <a:ahLst/>
            <a:cxnLst/>
            <a:rect l="l" t="t" r="r" b="b"/>
            <a:pathLst>
              <a:path w="271779" h="40639">
                <a:moveTo>
                  <a:pt x="0" y="40640"/>
                </a:moveTo>
                <a:lnTo>
                  <a:pt x="271780" y="40640"/>
                </a:lnTo>
                <a:lnTo>
                  <a:pt x="27178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64510" y="4632959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4064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64510" y="4612640"/>
            <a:ext cx="345440" cy="81280"/>
          </a:xfrm>
          <a:custGeom>
            <a:avLst/>
            <a:gdLst/>
            <a:ahLst/>
            <a:cxnLst/>
            <a:rect l="l" t="t" r="r" b="b"/>
            <a:pathLst>
              <a:path w="345439" h="81279">
                <a:moveTo>
                  <a:pt x="36829" y="81280"/>
                </a:moveTo>
                <a:lnTo>
                  <a:pt x="36829" y="40640"/>
                </a:lnTo>
                <a:lnTo>
                  <a:pt x="0" y="40640"/>
                </a:lnTo>
                <a:lnTo>
                  <a:pt x="0" y="0"/>
                </a:lnTo>
                <a:lnTo>
                  <a:pt x="345439" y="0"/>
                </a:lnTo>
                <a:lnTo>
                  <a:pt x="345439" y="40640"/>
                </a:lnTo>
                <a:lnTo>
                  <a:pt x="308610" y="40640"/>
                </a:lnTo>
                <a:lnTo>
                  <a:pt x="308610" y="81280"/>
                </a:lnTo>
                <a:lnTo>
                  <a:pt x="36829" y="812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76630" y="4218940"/>
            <a:ext cx="2395220" cy="336550"/>
          </a:xfrm>
          <a:custGeom>
            <a:avLst/>
            <a:gdLst/>
            <a:ahLst/>
            <a:cxnLst/>
            <a:rect l="l" t="t" r="r" b="b"/>
            <a:pathLst>
              <a:path w="2395220" h="336550">
                <a:moveTo>
                  <a:pt x="2395220" y="336550"/>
                </a:moveTo>
                <a:lnTo>
                  <a:pt x="2395220" y="0"/>
                </a:lnTo>
                <a:lnTo>
                  <a:pt x="0" y="0"/>
                </a:lnTo>
                <a:lnTo>
                  <a:pt x="0" y="336550"/>
                </a:lnTo>
                <a:lnTo>
                  <a:pt x="2395220" y="33655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76630" y="4218940"/>
            <a:ext cx="2395220" cy="336550"/>
          </a:xfrm>
          <a:custGeom>
            <a:avLst/>
            <a:gdLst/>
            <a:ahLst/>
            <a:cxnLst/>
            <a:rect l="l" t="t" r="r" b="b"/>
            <a:pathLst>
              <a:path w="2395220" h="336550">
                <a:moveTo>
                  <a:pt x="2395220" y="336550"/>
                </a:moveTo>
                <a:lnTo>
                  <a:pt x="2395220" y="0"/>
                </a:lnTo>
                <a:lnTo>
                  <a:pt x="0" y="0"/>
                </a:lnTo>
                <a:lnTo>
                  <a:pt x="0" y="336550"/>
                </a:lnTo>
                <a:lnTo>
                  <a:pt x="2395220" y="3365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35989" y="4583429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960" y="0"/>
                </a:lnTo>
              </a:path>
            </a:pathLst>
          </a:custGeom>
          <a:ln w="5588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5989" y="4555490"/>
            <a:ext cx="2473960" cy="55880"/>
          </a:xfrm>
          <a:custGeom>
            <a:avLst/>
            <a:gdLst/>
            <a:ahLst/>
            <a:cxnLst/>
            <a:rect l="l" t="t" r="r" b="b"/>
            <a:pathLst>
              <a:path w="2473960" h="55879">
                <a:moveTo>
                  <a:pt x="0" y="55880"/>
                </a:moveTo>
                <a:lnTo>
                  <a:pt x="0" y="0"/>
                </a:lnTo>
                <a:lnTo>
                  <a:pt x="2473960" y="0"/>
                </a:lnTo>
                <a:lnTo>
                  <a:pt x="2473960" y="55880"/>
                </a:lnTo>
                <a:lnTo>
                  <a:pt x="0" y="558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76630" y="4218940"/>
            <a:ext cx="2395220" cy="49530"/>
          </a:xfrm>
          <a:custGeom>
            <a:avLst/>
            <a:gdLst/>
            <a:ahLst/>
            <a:cxnLst/>
            <a:rect l="l" t="t" r="r" b="b"/>
            <a:pathLst>
              <a:path w="2395220" h="49529">
                <a:moveTo>
                  <a:pt x="0" y="49529"/>
                </a:moveTo>
                <a:lnTo>
                  <a:pt x="2395220" y="49529"/>
                </a:lnTo>
                <a:lnTo>
                  <a:pt x="2395220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76630" y="4218940"/>
            <a:ext cx="2395220" cy="49530"/>
          </a:xfrm>
          <a:custGeom>
            <a:avLst/>
            <a:gdLst/>
            <a:ahLst/>
            <a:cxnLst/>
            <a:rect l="l" t="t" r="r" b="b"/>
            <a:pathLst>
              <a:path w="2395220" h="49529">
                <a:moveTo>
                  <a:pt x="0" y="0"/>
                </a:moveTo>
                <a:lnTo>
                  <a:pt x="0" y="49530"/>
                </a:lnTo>
                <a:lnTo>
                  <a:pt x="2395220" y="49530"/>
                </a:lnTo>
                <a:lnTo>
                  <a:pt x="239522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35989" y="4190365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960" y="0"/>
                </a:lnTo>
              </a:path>
            </a:pathLst>
          </a:custGeom>
          <a:ln w="5715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35989" y="4161790"/>
            <a:ext cx="2473960" cy="57150"/>
          </a:xfrm>
          <a:custGeom>
            <a:avLst/>
            <a:gdLst/>
            <a:ahLst/>
            <a:cxnLst/>
            <a:rect l="l" t="t" r="r" b="b"/>
            <a:pathLst>
              <a:path w="2473960" h="57150">
                <a:moveTo>
                  <a:pt x="0" y="57150"/>
                </a:moveTo>
                <a:lnTo>
                  <a:pt x="0" y="0"/>
                </a:lnTo>
                <a:lnTo>
                  <a:pt x="2473960" y="0"/>
                </a:lnTo>
                <a:lnTo>
                  <a:pt x="2473960" y="571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35989" y="5782309"/>
            <a:ext cx="910590" cy="279400"/>
          </a:xfrm>
          <a:custGeom>
            <a:avLst/>
            <a:gdLst/>
            <a:ahLst/>
            <a:cxnLst/>
            <a:rect l="l" t="t" r="r" b="b"/>
            <a:pathLst>
              <a:path w="910589" h="279400">
                <a:moveTo>
                  <a:pt x="0" y="0"/>
                </a:moveTo>
                <a:lnTo>
                  <a:pt x="910590" y="0"/>
                </a:lnTo>
                <a:lnTo>
                  <a:pt x="91059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5989" y="5782309"/>
            <a:ext cx="910590" cy="279400"/>
          </a:xfrm>
          <a:custGeom>
            <a:avLst/>
            <a:gdLst/>
            <a:ahLst/>
            <a:cxnLst/>
            <a:rect l="l" t="t" r="r" b="b"/>
            <a:pathLst>
              <a:path w="910589" h="279400">
                <a:moveTo>
                  <a:pt x="0" y="0"/>
                </a:moveTo>
                <a:lnTo>
                  <a:pt x="910590" y="0"/>
                </a:lnTo>
                <a:lnTo>
                  <a:pt x="91059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96820" y="5782309"/>
            <a:ext cx="913130" cy="279400"/>
          </a:xfrm>
          <a:custGeom>
            <a:avLst/>
            <a:gdLst/>
            <a:ahLst/>
            <a:cxnLst/>
            <a:rect l="l" t="t" r="r" b="b"/>
            <a:pathLst>
              <a:path w="913129" h="279400">
                <a:moveTo>
                  <a:pt x="0" y="0"/>
                </a:moveTo>
                <a:lnTo>
                  <a:pt x="913130" y="0"/>
                </a:lnTo>
                <a:lnTo>
                  <a:pt x="91313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96820" y="5782309"/>
            <a:ext cx="913130" cy="279400"/>
          </a:xfrm>
          <a:custGeom>
            <a:avLst/>
            <a:gdLst/>
            <a:ahLst/>
            <a:cxnLst/>
            <a:rect l="l" t="t" r="r" b="b"/>
            <a:pathLst>
              <a:path w="913129" h="279400">
                <a:moveTo>
                  <a:pt x="0" y="0"/>
                </a:moveTo>
                <a:lnTo>
                  <a:pt x="913130" y="0"/>
                </a:lnTo>
                <a:lnTo>
                  <a:pt x="913130" y="279399"/>
                </a:lnTo>
                <a:lnTo>
                  <a:pt x="0" y="2793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903729" y="5176520"/>
            <a:ext cx="533400" cy="787400"/>
          </a:xfrm>
          <a:custGeom>
            <a:avLst/>
            <a:gdLst/>
            <a:ahLst/>
            <a:cxnLst/>
            <a:rect l="l" t="t" r="r" b="b"/>
            <a:pathLst>
              <a:path w="533400" h="787400">
                <a:moveTo>
                  <a:pt x="0" y="787399"/>
                </a:moveTo>
                <a:lnTo>
                  <a:pt x="533400" y="787399"/>
                </a:lnTo>
                <a:lnTo>
                  <a:pt x="533400" y="0"/>
                </a:lnTo>
                <a:lnTo>
                  <a:pt x="0" y="0"/>
                </a:lnTo>
                <a:lnTo>
                  <a:pt x="0" y="78739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03729" y="5111750"/>
            <a:ext cx="533400" cy="852169"/>
          </a:xfrm>
          <a:custGeom>
            <a:avLst/>
            <a:gdLst/>
            <a:ahLst/>
            <a:cxnLst/>
            <a:rect l="l" t="t" r="r" b="b"/>
            <a:pathLst>
              <a:path w="533400" h="852170">
                <a:moveTo>
                  <a:pt x="533400" y="852169"/>
                </a:moveTo>
                <a:lnTo>
                  <a:pt x="0" y="852169"/>
                </a:lnTo>
                <a:lnTo>
                  <a:pt x="0" y="0"/>
                </a:lnTo>
                <a:lnTo>
                  <a:pt x="533400" y="0"/>
                </a:lnTo>
                <a:lnTo>
                  <a:pt x="533400" y="85216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95550" y="5144134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389" y="0"/>
                </a:lnTo>
              </a:path>
            </a:pathLst>
          </a:custGeom>
          <a:ln w="64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03729" y="5111750"/>
            <a:ext cx="533400" cy="64769"/>
          </a:xfrm>
          <a:custGeom>
            <a:avLst/>
            <a:gdLst/>
            <a:ahLst/>
            <a:cxnLst/>
            <a:rect l="l" t="t" r="r" b="b"/>
            <a:pathLst>
              <a:path w="533400" h="64770">
                <a:moveTo>
                  <a:pt x="0" y="64770"/>
                </a:moveTo>
                <a:lnTo>
                  <a:pt x="533399" y="64770"/>
                </a:lnTo>
                <a:lnTo>
                  <a:pt x="533399" y="0"/>
                </a:lnTo>
                <a:lnTo>
                  <a:pt x="0" y="0"/>
                </a:lnTo>
                <a:lnTo>
                  <a:pt x="0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75460" y="5144134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119" y="0"/>
                </a:lnTo>
              </a:path>
            </a:pathLst>
          </a:custGeom>
          <a:ln w="64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75460" y="5111750"/>
            <a:ext cx="792480" cy="64769"/>
          </a:xfrm>
          <a:custGeom>
            <a:avLst/>
            <a:gdLst/>
            <a:ahLst/>
            <a:cxnLst/>
            <a:rect l="l" t="t" r="r" b="b"/>
            <a:pathLst>
              <a:path w="792480" h="64770">
                <a:moveTo>
                  <a:pt x="0" y="0"/>
                </a:moveTo>
                <a:lnTo>
                  <a:pt x="792479" y="0"/>
                </a:lnTo>
                <a:lnTo>
                  <a:pt x="792479" y="64769"/>
                </a:lnTo>
                <a:lnTo>
                  <a:pt x="0" y="647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75154" y="5111750"/>
            <a:ext cx="0" cy="850900"/>
          </a:xfrm>
          <a:custGeom>
            <a:avLst/>
            <a:gdLst/>
            <a:ahLst/>
            <a:cxnLst/>
            <a:rect l="l" t="t" r="r" b="b"/>
            <a:pathLst>
              <a:path h="850900">
                <a:moveTo>
                  <a:pt x="0" y="0"/>
                </a:moveTo>
                <a:lnTo>
                  <a:pt x="0" y="850900"/>
                </a:lnTo>
              </a:path>
            </a:pathLst>
          </a:custGeom>
          <a:ln w="5715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46579" y="5111750"/>
            <a:ext cx="57150" cy="850900"/>
          </a:xfrm>
          <a:custGeom>
            <a:avLst/>
            <a:gdLst/>
            <a:ahLst/>
            <a:cxnLst/>
            <a:rect l="l" t="t" r="r" b="b"/>
            <a:pathLst>
              <a:path w="57150" h="850900">
                <a:moveTo>
                  <a:pt x="0" y="0"/>
                </a:moveTo>
                <a:lnTo>
                  <a:pt x="0" y="850900"/>
                </a:lnTo>
                <a:lnTo>
                  <a:pt x="57150" y="850900"/>
                </a:lnTo>
                <a:lnTo>
                  <a:pt x="5715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66339" y="5111750"/>
            <a:ext cx="0" cy="850900"/>
          </a:xfrm>
          <a:custGeom>
            <a:avLst/>
            <a:gdLst/>
            <a:ahLst/>
            <a:cxnLst/>
            <a:rect l="l" t="t" r="r" b="b"/>
            <a:pathLst>
              <a:path h="850900">
                <a:moveTo>
                  <a:pt x="0" y="0"/>
                </a:moveTo>
                <a:lnTo>
                  <a:pt x="0" y="850900"/>
                </a:lnTo>
              </a:path>
            </a:pathLst>
          </a:custGeom>
          <a:ln w="5841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37129" y="5111750"/>
            <a:ext cx="58419" cy="850900"/>
          </a:xfrm>
          <a:custGeom>
            <a:avLst/>
            <a:gdLst/>
            <a:ahLst/>
            <a:cxnLst/>
            <a:rect l="l" t="t" r="r" b="b"/>
            <a:pathLst>
              <a:path w="58419" h="850900">
                <a:moveTo>
                  <a:pt x="0" y="0"/>
                </a:moveTo>
                <a:lnTo>
                  <a:pt x="0" y="850900"/>
                </a:lnTo>
                <a:lnTo>
                  <a:pt x="58419" y="850900"/>
                </a:lnTo>
                <a:lnTo>
                  <a:pt x="5841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46579" y="598741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49530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846579" y="5962650"/>
            <a:ext cx="648970" cy="49530"/>
          </a:xfrm>
          <a:custGeom>
            <a:avLst/>
            <a:gdLst/>
            <a:ahLst/>
            <a:cxnLst/>
            <a:rect l="l" t="t" r="r" b="b"/>
            <a:pathLst>
              <a:path w="648969" h="49529">
                <a:moveTo>
                  <a:pt x="0" y="0"/>
                </a:moveTo>
                <a:lnTo>
                  <a:pt x="0" y="49530"/>
                </a:lnTo>
                <a:lnTo>
                  <a:pt x="648969" y="49530"/>
                </a:lnTo>
                <a:lnTo>
                  <a:pt x="64896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10079" y="5382259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67889" y="5382259"/>
            <a:ext cx="0" cy="580390"/>
          </a:xfrm>
          <a:custGeom>
            <a:avLst/>
            <a:gdLst/>
            <a:ahLst/>
            <a:cxnLst/>
            <a:rect l="l" t="t" r="r" b="b"/>
            <a:pathLst>
              <a:path h="580389">
                <a:moveTo>
                  <a:pt x="0" y="0"/>
                </a:moveTo>
                <a:lnTo>
                  <a:pt x="0" y="5803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846579" y="512381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46579" y="5111750"/>
            <a:ext cx="648970" cy="24130"/>
          </a:xfrm>
          <a:custGeom>
            <a:avLst/>
            <a:gdLst/>
            <a:ahLst/>
            <a:cxnLst/>
            <a:rect l="l" t="t" r="r" b="b"/>
            <a:pathLst>
              <a:path w="648969" h="24129">
                <a:moveTo>
                  <a:pt x="0" y="0"/>
                </a:moveTo>
                <a:lnTo>
                  <a:pt x="0" y="24130"/>
                </a:lnTo>
                <a:lnTo>
                  <a:pt x="648969" y="24130"/>
                </a:lnTo>
                <a:lnTo>
                  <a:pt x="64896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1292860" y="4766309"/>
          <a:ext cx="231140" cy="360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object 79"/>
          <p:cNvGraphicFramePr>
            <a:graphicFrameLocks noGrp="1"/>
          </p:cNvGraphicFramePr>
          <p:nvPr/>
        </p:nvGraphicFramePr>
        <p:xfrm>
          <a:off x="1292860" y="5256529"/>
          <a:ext cx="231140" cy="359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2818129" y="4766309"/>
          <a:ext cx="237490" cy="360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2818129" y="5256529"/>
          <a:ext cx="237490" cy="359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" name="object 82"/>
          <p:cNvSpPr/>
          <p:nvPr/>
        </p:nvSpPr>
        <p:spPr>
          <a:xfrm>
            <a:off x="2110104" y="56438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49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85339" y="5643879"/>
            <a:ext cx="49530" cy="97790"/>
          </a:xfrm>
          <a:custGeom>
            <a:avLst/>
            <a:gdLst/>
            <a:ahLst/>
            <a:cxnLst/>
            <a:rect l="l" t="t" r="r" b="b"/>
            <a:pathLst>
              <a:path w="49530" h="97789">
                <a:moveTo>
                  <a:pt x="49530" y="0"/>
                </a:moveTo>
                <a:lnTo>
                  <a:pt x="0" y="0"/>
                </a:lnTo>
                <a:lnTo>
                  <a:pt x="0" y="97790"/>
                </a:lnTo>
                <a:lnTo>
                  <a:pt x="49530" y="97790"/>
                </a:lnTo>
                <a:lnTo>
                  <a:pt x="4953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225039" y="56438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99639" y="5643879"/>
            <a:ext cx="50800" cy="97790"/>
          </a:xfrm>
          <a:custGeom>
            <a:avLst/>
            <a:gdLst/>
            <a:ahLst/>
            <a:cxnLst/>
            <a:rect l="l" t="t" r="r" b="b"/>
            <a:pathLst>
              <a:path w="50800" h="97789">
                <a:moveTo>
                  <a:pt x="50800" y="0"/>
                </a:moveTo>
                <a:lnTo>
                  <a:pt x="0" y="0"/>
                </a:lnTo>
                <a:lnTo>
                  <a:pt x="0" y="97790"/>
                </a:lnTo>
                <a:lnTo>
                  <a:pt x="50800" y="97790"/>
                </a:lnTo>
                <a:lnTo>
                  <a:pt x="508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35150" y="4749800"/>
            <a:ext cx="32385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90750" y="4752340"/>
            <a:ext cx="140969" cy="227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73629" y="4749800"/>
            <a:ext cx="148589" cy="2273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81370" y="4902200"/>
            <a:ext cx="1438910" cy="821690"/>
          </a:xfrm>
          <a:custGeom>
            <a:avLst/>
            <a:gdLst/>
            <a:ahLst/>
            <a:cxnLst/>
            <a:rect l="l" t="t" r="r" b="b"/>
            <a:pathLst>
              <a:path w="1438909" h="821689">
                <a:moveTo>
                  <a:pt x="0" y="0"/>
                </a:moveTo>
                <a:lnTo>
                  <a:pt x="0" y="821690"/>
                </a:lnTo>
                <a:lnTo>
                  <a:pt x="1438909" y="821690"/>
                </a:lnTo>
                <a:lnTo>
                  <a:pt x="14389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81370" y="4902200"/>
            <a:ext cx="1438910" cy="821690"/>
          </a:xfrm>
          <a:custGeom>
            <a:avLst/>
            <a:gdLst/>
            <a:ahLst/>
            <a:cxnLst/>
            <a:rect l="l" t="t" r="r" b="b"/>
            <a:pathLst>
              <a:path w="1438909" h="821689">
                <a:moveTo>
                  <a:pt x="0" y="0"/>
                </a:moveTo>
                <a:lnTo>
                  <a:pt x="0" y="821690"/>
                </a:lnTo>
                <a:lnTo>
                  <a:pt x="1438909" y="821690"/>
                </a:lnTo>
                <a:lnTo>
                  <a:pt x="143890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81370" y="4418329"/>
            <a:ext cx="1441450" cy="485140"/>
          </a:xfrm>
          <a:custGeom>
            <a:avLst/>
            <a:gdLst/>
            <a:ahLst/>
            <a:cxnLst/>
            <a:rect l="l" t="t" r="r" b="b"/>
            <a:pathLst>
              <a:path w="1441450" h="485139">
                <a:moveTo>
                  <a:pt x="726439" y="0"/>
                </a:moveTo>
                <a:lnTo>
                  <a:pt x="673100" y="11430"/>
                </a:lnTo>
                <a:lnTo>
                  <a:pt x="0" y="485140"/>
                </a:lnTo>
                <a:lnTo>
                  <a:pt x="1441450" y="485140"/>
                </a:lnTo>
                <a:lnTo>
                  <a:pt x="777239" y="17780"/>
                </a:lnTo>
                <a:lnTo>
                  <a:pt x="762000" y="8890"/>
                </a:lnTo>
                <a:lnTo>
                  <a:pt x="744220" y="3810"/>
                </a:lnTo>
                <a:lnTo>
                  <a:pt x="726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81370" y="4418329"/>
            <a:ext cx="1441450" cy="485140"/>
          </a:xfrm>
          <a:custGeom>
            <a:avLst/>
            <a:gdLst/>
            <a:ahLst/>
            <a:cxnLst/>
            <a:rect l="l" t="t" r="r" b="b"/>
            <a:pathLst>
              <a:path w="1441450" h="485139">
                <a:moveTo>
                  <a:pt x="1441450" y="485140"/>
                </a:moveTo>
                <a:lnTo>
                  <a:pt x="777239" y="17780"/>
                </a:lnTo>
                <a:lnTo>
                  <a:pt x="762000" y="8890"/>
                </a:lnTo>
                <a:lnTo>
                  <a:pt x="744220" y="3810"/>
                </a:lnTo>
                <a:lnTo>
                  <a:pt x="726439" y="0"/>
                </a:lnTo>
                <a:lnTo>
                  <a:pt x="707389" y="1270"/>
                </a:lnTo>
                <a:lnTo>
                  <a:pt x="689609" y="5080"/>
                </a:lnTo>
                <a:lnTo>
                  <a:pt x="673100" y="11430"/>
                </a:lnTo>
                <a:lnTo>
                  <a:pt x="656589" y="20320"/>
                </a:lnTo>
                <a:lnTo>
                  <a:pt x="0" y="485140"/>
                </a:lnTo>
                <a:lnTo>
                  <a:pt x="1441450" y="48514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09970" y="4495800"/>
            <a:ext cx="1101090" cy="406400"/>
          </a:xfrm>
          <a:custGeom>
            <a:avLst/>
            <a:gdLst/>
            <a:ahLst/>
            <a:cxnLst/>
            <a:rect l="l" t="t" r="r" b="b"/>
            <a:pathLst>
              <a:path w="1101090" h="406400">
                <a:moveTo>
                  <a:pt x="909320" y="0"/>
                </a:moveTo>
                <a:lnTo>
                  <a:pt x="0" y="406400"/>
                </a:lnTo>
                <a:lnTo>
                  <a:pt x="1101089" y="406400"/>
                </a:lnTo>
                <a:lnTo>
                  <a:pt x="909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09970" y="4495800"/>
            <a:ext cx="1101090" cy="406400"/>
          </a:xfrm>
          <a:custGeom>
            <a:avLst/>
            <a:gdLst/>
            <a:ahLst/>
            <a:cxnLst/>
            <a:rect l="l" t="t" r="r" b="b"/>
            <a:pathLst>
              <a:path w="1101090" h="406400">
                <a:moveTo>
                  <a:pt x="0" y="406400"/>
                </a:moveTo>
                <a:lnTo>
                  <a:pt x="909320" y="0"/>
                </a:lnTo>
                <a:lnTo>
                  <a:pt x="1101089" y="406400"/>
                </a:lnTo>
                <a:lnTo>
                  <a:pt x="0" y="4064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072630" y="4983479"/>
            <a:ext cx="172720" cy="201930"/>
          </a:xfrm>
          <a:custGeom>
            <a:avLst/>
            <a:gdLst/>
            <a:ahLst/>
            <a:cxnLst/>
            <a:rect l="l" t="t" r="r" b="b"/>
            <a:pathLst>
              <a:path w="172720" h="201929">
                <a:moveTo>
                  <a:pt x="0" y="0"/>
                </a:moveTo>
                <a:lnTo>
                  <a:pt x="0" y="201930"/>
                </a:lnTo>
                <a:lnTo>
                  <a:pt x="172720" y="201930"/>
                </a:lnTo>
                <a:lnTo>
                  <a:pt x="1727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72630" y="4983479"/>
            <a:ext cx="172720" cy="201930"/>
          </a:xfrm>
          <a:custGeom>
            <a:avLst/>
            <a:gdLst/>
            <a:ahLst/>
            <a:cxnLst/>
            <a:rect l="l" t="t" r="r" b="b"/>
            <a:pathLst>
              <a:path w="172720" h="201929">
                <a:moveTo>
                  <a:pt x="0" y="0"/>
                </a:moveTo>
                <a:lnTo>
                  <a:pt x="0" y="201930"/>
                </a:lnTo>
                <a:lnTo>
                  <a:pt x="172720" y="201930"/>
                </a:lnTo>
                <a:lnTo>
                  <a:pt x="17272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02730" y="4986020"/>
            <a:ext cx="208279" cy="208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86880" y="4988559"/>
            <a:ext cx="295910" cy="62230"/>
          </a:xfrm>
          <a:custGeom>
            <a:avLst/>
            <a:gdLst/>
            <a:ahLst/>
            <a:cxnLst/>
            <a:rect l="l" t="t" r="r" b="b"/>
            <a:pathLst>
              <a:path w="295909" h="62229">
                <a:moveTo>
                  <a:pt x="295910" y="31750"/>
                </a:moveTo>
                <a:lnTo>
                  <a:pt x="250190" y="3809"/>
                </a:lnTo>
                <a:lnTo>
                  <a:pt x="213360" y="0"/>
                </a:lnTo>
                <a:lnTo>
                  <a:pt x="195579" y="3809"/>
                </a:lnTo>
                <a:lnTo>
                  <a:pt x="179070" y="10159"/>
                </a:lnTo>
                <a:lnTo>
                  <a:pt x="163829" y="17779"/>
                </a:lnTo>
                <a:lnTo>
                  <a:pt x="148590" y="31750"/>
                </a:lnTo>
                <a:lnTo>
                  <a:pt x="132079" y="44450"/>
                </a:lnTo>
                <a:lnTo>
                  <a:pt x="116840" y="52069"/>
                </a:lnTo>
                <a:lnTo>
                  <a:pt x="99060" y="58419"/>
                </a:lnTo>
                <a:lnTo>
                  <a:pt x="81279" y="62229"/>
                </a:lnTo>
                <a:lnTo>
                  <a:pt x="63500" y="60959"/>
                </a:lnTo>
                <a:lnTo>
                  <a:pt x="46990" y="58419"/>
                </a:lnTo>
                <a:lnTo>
                  <a:pt x="29210" y="52069"/>
                </a:lnTo>
                <a:lnTo>
                  <a:pt x="13970" y="43179"/>
                </a:lnTo>
                <a:lnTo>
                  <a:pt x="0" y="31750"/>
                </a:lnTo>
              </a:path>
            </a:pathLst>
          </a:custGeom>
          <a:ln w="3175">
            <a:solidFill>
              <a:srgbClr val="00E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16090" y="5049520"/>
            <a:ext cx="266700" cy="60960"/>
          </a:xfrm>
          <a:custGeom>
            <a:avLst/>
            <a:gdLst/>
            <a:ahLst/>
            <a:cxnLst/>
            <a:rect l="l" t="t" r="r" b="b"/>
            <a:pathLst>
              <a:path w="266700" h="60960">
                <a:moveTo>
                  <a:pt x="266700" y="30479"/>
                </a:moveTo>
                <a:lnTo>
                  <a:pt x="220979" y="2539"/>
                </a:lnTo>
                <a:lnTo>
                  <a:pt x="184150" y="0"/>
                </a:lnTo>
                <a:lnTo>
                  <a:pt x="166369" y="2539"/>
                </a:lnTo>
                <a:lnTo>
                  <a:pt x="149859" y="10159"/>
                </a:lnTo>
                <a:lnTo>
                  <a:pt x="134619" y="17779"/>
                </a:lnTo>
                <a:lnTo>
                  <a:pt x="119379" y="30479"/>
                </a:lnTo>
                <a:lnTo>
                  <a:pt x="102869" y="43179"/>
                </a:lnTo>
                <a:lnTo>
                  <a:pt x="87629" y="52069"/>
                </a:lnTo>
                <a:lnTo>
                  <a:pt x="69850" y="58419"/>
                </a:lnTo>
                <a:lnTo>
                  <a:pt x="52069" y="60959"/>
                </a:lnTo>
                <a:lnTo>
                  <a:pt x="34289" y="60959"/>
                </a:lnTo>
                <a:lnTo>
                  <a:pt x="17779" y="58419"/>
                </a:lnTo>
                <a:lnTo>
                  <a:pt x="0" y="52069"/>
                </a:lnTo>
              </a:path>
            </a:pathLst>
          </a:custGeom>
          <a:ln w="3175">
            <a:solidFill>
              <a:srgbClr val="00E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94500" y="5110479"/>
            <a:ext cx="288290" cy="62230"/>
          </a:xfrm>
          <a:custGeom>
            <a:avLst/>
            <a:gdLst/>
            <a:ahLst/>
            <a:cxnLst/>
            <a:rect l="l" t="t" r="r" b="b"/>
            <a:pathLst>
              <a:path w="288290" h="62229">
                <a:moveTo>
                  <a:pt x="288290" y="31750"/>
                </a:moveTo>
                <a:lnTo>
                  <a:pt x="242570" y="3810"/>
                </a:lnTo>
                <a:lnTo>
                  <a:pt x="205740" y="0"/>
                </a:lnTo>
                <a:lnTo>
                  <a:pt x="187959" y="3810"/>
                </a:lnTo>
                <a:lnTo>
                  <a:pt x="171450" y="10160"/>
                </a:lnTo>
                <a:lnTo>
                  <a:pt x="156209" y="19050"/>
                </a:lnTo>
                <a:lnTo>
                  <a:pt x="140970" y="31750"/>
                </a:lnTo>
                <a:lnTo>
                  <a:pt x="124459" y="44450"/>
                </a:lnTo>
                <a:lnTo>
                  <a:pt x="109220" y="53340"/>
                </a:lnTo>
                <a:lnTo>
                  <a:pt x="91440" y="58420"/>
                </a:lnTo>
                <a:lnTo>
                  <a:pt x="73659" y="62230"/>
                </a:lnTo>
                <a:lnTo>
                  <a:pt x="55879" y="60960"/>
                </a:lnTo>
                <a:lnTo>
                  <a:pt x="39370" y="58420"/>
                </a:lnTo>
                <a:lnTo>
                  <a:pt x="21590" y="52070"/>
                </a:lnTo>
                <a:lnTo>
                  <a:pt x="6350" y="43180"/>
                </a:lnTo>
                <a:lnTo>
                  <a:pt x="0" y="35560"/>
                </a:lnTo>
              </a:path>
            </a:pathLst>
          </a:custGeom>
          <a:ln w="3175">
            <a:solidFill>
              <a:srgbClr val="00E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993129" y="5341620"/>
            <a:ext cx="750570" cy="264160"/>
          </a:xfrm>
          <a:custGeom>
            <a:avLst/>
            <a:gdLst/>
            <a:ahLst/>
            <a:cxnLst/>
            <a:rect l="l" t="t" r="r" b="b"/>
            <a:pathLst>
              <a:path w="750570" h="264160">
                <a:moveTo>
                  <a:pt x="0" y="264159"/>
                </a:moveTo>
                <a:lnTo>
                  <a:pt x="0" y="0"/>
                </a:lnTo>
                <a:lnTo>
                  <a:pt x="750570" y="0"/>
                </a:lnTo>
                <a:lnTo>
                  <a:pt x="750570" y="264159"/>
                </a:lnTo>
                <a:lnTo>
                  <a:pt x="0" y="264159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93129" y="5341620"/>
            <a:ext cx="750570" cy="264160"/>
          </a:xfrm>
          <a:custGeom>
            <a:avLst/>
            <a:gdLst/>
            <a:ahLst/>
            <a:cxnLst/>
            <a:rect l="l" t="t" r="r" b="b"/>
            <a:pathLst>
              <a:path w="750570" h="264160">
                <a:moveTo>
                  <a:pt x="0" y="264159"/>
                </a:moveTo>
                <a:lnTo>
                  <a:pt x="0" y="0"/>
                </a:lnTo>
                <a:lnTo>
                  <a:pt x="750570" y="0"/>
                </a:lnTo>
                <a:lnTo>
                  <a:pt x="750570" y="264159"/>
                </a:lnTo>
                <a:lnTo>
                  <a:pt x="0" y="2641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880100" y="5748020"/>
            <a:ext cx="1497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449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Bank  </a:t>
            </a:r>
            <a:r>
              <a:rPr sz="2400" b="1" spc="-15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te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05" name="object 10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28651" y="1728471"/>
          <a:ext cx="7725409" cy="3807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8349">
                <a:tc gridSpan="4">
                  <a:txBody>
                    <a:bodyPr/>
                    <a:lstStyle/>
                    <a:p>
                      <a:pPr marL="238125" marR="243840" algn="ctr">
                        <a:lnSpc>
                          <a:spcPct val="99900"/>
                        </a:lnSpc>
                        <a:spcBef>
                          <a:spcPts val="350"/>
                        </a:spcBef>
                      </a:pP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Explains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difference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between cash  </a:t>
                      </a: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reported on bank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statement </a:t>
                      </a: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cash  balance </a:t>
                      </a: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in depositor’s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accounting  </a:t>
                      </a: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records.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27B02"/>
                      </a:solidFill>
                      <a:prstDash val="solid"/>
                    </a:lnL>
                    <a:lnR w="38100">
                      <a:solidFill>
                        <a:srgbClr val="027B02"/>
                      </a:solidFill>
                      <a:prstDash val="solid"/>
                    </a:lnR>
                    <a:lnT w="38100">
                      <a:solidFill>
                        <a:srgbClr val="027B02"/>
                      </a:solidFill>
                      <a:prstDash val="solid"/>
                    </a:lnT>
                    <a:lnB w="38100">
                      <a:solidFill>
                        <a:srgbClr val="027B02"/>
                      </a:solidFill>
                      <a:prstDash val="solid"/>
                    </a:lnB>
                    <a:solidFill>
                      <a:srgbClr val="DA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5300"/>
                      </a:solidFill>
                      <a:prstDash val="solid"/>
                    </a:lnR>
                    <a:lnT w="38100">
                      <a:solidFill>
                        <a:srgbClr val="027B02"/>
                      </a:solidFill>
                      <a:prstDash val="solid"/>
                    </a:lnT>
                    <a:solidFill>
                      <a:srgbClr val="F5BE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5300"/>
                      </a:solidFill>
                      <a:prstDash val="solid"/>
                    </a:lnL>
                    <a:lnT w="38100">
                      <a:solidFill>
                        <a:srgbClr val="027B02"/>
                      </a:solidFill>
                      <a:prstDash val="solid"/>
                    </a:lnT>
                    <a:solidFill>
                      <a:srgbClr val="F5BE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27B02"/>
                      </a:solidFill>
                      <a:prstDash val="solid"/>
                    </a:lnR>
                    <a:solidFill>
                      <a:srgbClr val="F5BE6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2080" marR="131445" indent="2387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spc="-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Provides information for  reconciling journal</a:t>
                      </a:r>
                      <a:r>
                        <a:rPr sz="3200" b="1" spc="-55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dirty="0">
                          <a:solidFill>
                            <a:srgbClr val="027B02"/>
                          </a:solidFill>
                          <a:latin typeface="Arial"/>
                          <a:cs typeface="Arial"/>
                        </a:rPr>
                        <a:t>entries.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27B02"/>
                      </a:solidFill>
                      <a:prstDash val="solid"/>
                    </a:lnL>
                    <a:lnR w="38100">
                      <a:solidFill>
                        <a:srgbClr val="027B02"/>
                      </a:solidFill>
                      <a:prstDash val="solid"/>
                    </a:lnR>
                    <a:lnT w="38100">
                      <a:solidFill>
                        <a:srgbClr val="027B02"/>
                      </a:solidFill>
                      <a:prstDash val="solid"/>
                    </a:lnT>
                    <a:lnB w="38100">
                      <a:solidFill>
                        <a:srgbClr val="027B02"/>
                      </a:solidFill>
                      <a:prstDash val="solid"/>
                    </a:lnB>
                    <a:solidFill>
                      <a:srgbClr val="DA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27B02"/>
                      </a:solidFill>
                      <a:prstDash val="solid"/>
                    </a:lnL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0" dirty="0"/>
              <a:t> </a:t>
            </a:r>
            <a:r>
              <a:rPr spc="-5" dirty="0"/>
              <a:t>Statement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0" dirty="0"/>
              <a:t> </a:t>
            </a:r>
            <a:r>
              <a:rPr spc="-5" dirty="0"/>
              <a:t>Statement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61671" y="2057400"/>
          <a:ext cx="3134360" cy="4076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Deposits in</a:t>
                      </a:r>
                      <a:r>
                        <a:rPr sz="2200" b="1" spc="-3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Transit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A1FF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Outstanding</a:t>
                      </a:r>
                      <a:r>
                        <a:rPr sz="2200" b="1" spc="-4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Checks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A1FF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Bank</a:t>
                      </a:r>
                      <a:r>
                        <a:rPr sz="2200" b="1" spc="-3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Errors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A1FF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200" b="1" spc="-1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Adjusted</a:t>
                      </a:r>
                      <a:r>
                        <a:rPr sz="2200" b="1" spc="-2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A1FF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80719" y="1595119"/>
            <a:ext cx="3134360" cy="424180"/>
          </a:xfrm>
          <a:prstGeom prst="rect">
            <a:avLst/>
          </a:prstGeom>
          <a:solidFill>
            <a:srgbClr val="A1FFA2"/>
          </a:solidFill>
          <a:ln w="38097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350"/>
              </a:spcBef>
            </a:pP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Balance per</a:t>
            </a:r>
            <a:r>
              <a:rPr sz="2200" b="1" spc="-2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Bank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285741" y="2057400"/>
          <a:ext cx="3409949" cy="4076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459">
                <a:tc gridSpan="2">
                  <a:txBody>
                    <a:bodyPr/>
                    <a:lstStyle/>
                    <a:p>
                      <a:pPr marL="480059" marR="730885" indent="-3886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Deposits </a:t>
                      </a: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200" b="1" spc="-12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Bank  (credit</a:t>
                      </a:r>
                      <a:r>
                        <a:rPr sz="2200" b="1" spc="-2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memos)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460">
                <a:tc gridSpan="2">
                  <a:txBody>
                    <a:bodyPr/>
                    <a:lstStyle/>
                    <a:p>
                      <a:pPr marL="260985" indent="-170815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261620" algn="l"/>
                        </a:tabLst>
                      </a:pPr>
                      <a:r>
                        <a:rPr sz="2200" b="1" spc="-1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Service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Charge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260985" indent="-170815">
                        <a:lnSpc>
                          <a:spcPct val="100000"/>
                        </a:lnSpc>
                        <a:buChar char="-"/>
                        <a:tabLst>
                          <a:tab pos="261620" algn="l"/>
                        </a:tabLst>
                      </a:pP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NSF</a:t>
                      </a:r>
                      <a:r>
                        <a:rPr sz="2200" b="1" spc="-1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Checks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2200" b="1" spc="-2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Errors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Adjusted</a:t>
                      </a:r>
                      <a:r>
                        <a:rPr sz="2200" b="1" spc="-3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304790" y="1595119"/>
            <a:ext cx="3409950" cy="424180"/>
          </a:xfrm>
          <a:prstGeom prst="rect">
            <a:avLst/>
          </a:prstGeom>
          <a:solidFill>
            <a:srgbClr val="FBFDB8"/>
          </a:solidFill>
          <a:ln w="38097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350"/>
              </a:spcBef>
            </a:pP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Balance per</a:t>
            </a:r>
            <a:r>
              <a:rPr sz="2200" b="1" spc="-3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Depositor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Reconciling the Bank</a:t>
            </a:r>
            <a:r>
              <a:rPr spc="-10" dirty="0"/>
              <a:t> </a:t>
            </a:r>
            <a:r>
              <a:rPr spc="-5" dirty="0"/>
              <a:t>Statement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2119" y="1534160"/>
            <a:ext cx="3514090" cy="4142740"/>
          </a:xfrm>
          <a:prstGeom prst="rect">
            <a:avLst/>
          </a:prstGeom>
          <a:solidFill>
            <a:srgbClr val="8BF3E9"/>
          </a:solidFill>
          <a:ln w="38097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3345" marR="90170" algn="ctr">
              <a:lnSpc>
                <a:spcPct val="100000"/>
              </a:lnSpc>
              <a:spcBef>
                <a:spcPts val="350"/>
              </a:spcBef>
            </a:pP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All</a:t>
            </a:r>
            <a:r>
              <a:rPr sz="3800" b="1" spc="-8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reconciling  items </a:t>
            </a:r>
            <a:r>
              <a:rPr sz="3800" b="1" dirty="0">
                <a:solidFill>
                  <a:srgbClr val="00269E"/>
                </a:solidFill>
                <a:latin typeface="Arial"/>
                <a:cs typeface="Arial"/>
              </a:rPr>
              <a:t>on the  </a:t>
            </a: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book side  </a:t>
            </a:r>
            <a:r>
              <a:rPr sz="3800" b="1" spc="-5" dirty="0">
                <a:solidFill>
                  <a:srgbClr val="FB0027"/>
                </a:solidFill>
                <a:latin typeface="Arial"/>
                <a:cs typeface="Arial"/>
              </a:rPr>
              <a:t>require </a:t>
            </a: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an  adjusting  entry </a:t>
            </a:r>
            <a:r>
              <a:rPr sz="3800" b="1" spc="5" dirty="0">
                <a:solidFill>
                  <a:srgbClr val="00269E"/>
                </a:solidFill>
                <a:latin typeface="Arial"/>
                <a:cs typeface="Arial"/>
              </a:rPr>
              <a:t>to </a:t>
            </a:r>
            <a:r>
              <a:rPr sz="3800" b="1" dirty="0">
                <a:solidFill>
                  <a:srgbClr val="00269E"/>
                </a:solidFill>
                <a:latin typeface="Arial"/>
                <a:cs typeface="Arial"/>
              </a:rPr>
              <a:t>the  </a:t>
            </a: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cash</a:t>
            </a:r>
            <a:r>
              <a:rPr sz="3800" b="1" spc="-5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3800" b="1" spc="-5" dirty="0">
                <a:solidFill>
                  <a:srgbClr val="00269E"/>
                </a:solidFill>
                <a:latin typeface="Arial"/>
                <a:cs typeface="Arial"/>
              </a:rPr>
              <a:t>account.</a:t>
            </a:r>
            <a:endParaRPr sz="3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85741" y="2057400"/>
          <a:ext cx="3409949" cy="4076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459">
                <a:tc gridSpan="2">
                  <a:txBody>
                    <a:bodyPr/>
                    <a:lstStyle/>
                    <a:p>
                      <a:pPr marL="480059" marR="730885" indent="-3886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Deposits </a:t>
                      </a: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200" b="1" spc="-12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Bank  (credit</a:t>
                      </a:r>
                      <a:r>
                        <a:rPr sz="2200" b="1" spc="-2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memos)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460">
                <a:tc gridSpan="2">
                  <a:txBody>
                    <a:bodyPr/>
                    <a:lstStyle/>
                    <a:p>
                      <a:pPr marL="260985" indent="-170815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261620" algn="l"/>
                        </a:tabLst>
                      </a:pPr>
                      <a:r>
                        <a:rPr sz="2200" b="1" spc="-1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Service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Charge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260985" indent="-170815">
                        <a:lnSpc>
                          <a:spcPct val="100000"/>
                        </a:lnSpc>
                        <a:buChar char="-"/>
                        <a:tabLst>
                          <a:tab pos="261620" algn="l"/>
                        </a:tabLst>
                      </a:pP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NSF</a:t>
                      </a:r>
                      <a:r>
                        <a:rPr sz="2200" b="1" spc="-1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Checks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2200" b="1" spc="-2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Errors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269E"/>
                      </a:solidFill>
                      <a:prstDash val="solid"/>
                    </a:lnL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5BE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8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Adjusted</a:t>
                      </a:r>
                      <a:r>
                        <a:rPr sz="2200" b="1" spc="-30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00269E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38100">
                      <a:solidFill>
                        <a:srgbClr val="00269E"/>
                      </a:solidFill>
                      <a:prstDash val="solid"/>
                    </a:lnL>
                    <a:lnR w="38100">
                      <a:solidFill>
                        <a:srgbClr val="00269E"/>
                      </a:solidFill>
                      <a:prstDash val="solid"/>
                    </a:lnR>
                    <a:lnT w="38100">
                      <a:solidFill>
                        <a:srgbClr val="00269E"/>
                      </a:solidFill>
                      <a:prstDash val="solid"/>
                    </a:lnT>
                    <a:lnB w="38100">
                      <a:solidFill>
                        <a:srgbClr val="00269E"/>
                      </a:solidFill>
                      <a:prstDash val="solid"/>
                    </a:lnB>
                    <a:solidFill>
                      <a:srgbClr val="FBF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304790" y="1595119"/>
            <a:ext cx="3409950" cy="424180"/>
          </a:xfrm>
          <a:prstGeom prst="rect">
            <a:avLst/>
          </a:prstGeom>
          <a:solidFill>
            <a:srgbClr val="FBFDB8"/>
          </a:solidFill>
          <a:ln w="38097">
            <a:solidFill>
              <a:srgbClr val="00269E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350"/>
              </a:spcBef>
            </a:pP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Balance per</a:t>
            </a:r>
            <a:r>
              <a:rPr sz="2200" b="1" spc="-3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269E"/>
                </a:solidFill>
                <a:latin typeface="Arial"/>
                <a:cs typeface="Arial"/>
              </a:rPr>
              <a:t>Depositor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680</Words>
  <Application>Microsoft Office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Symbol</vt:lpstr>
      <vt:lpstr>Times New Roman</vt:lpstr>
      <vt:lpstr>Office Theme</vt:lpstr>
      <vt:lpstr>The Statement of Cash Flows</vt:lpstr>
      <vt:lpstr>Cash Management</vt:lpstr>
      <vt:lpstr>Using Excess Cash Balances  Efficiently</vt:lpstr>
      <vt:lpstr>Internal Control Over Cash</vt:lpstr>
      <vt:lpstr>Cash Over and Short</vt:lpstr>
      <vt:lpstr>Bank Statements</vt:lpstr>
      <vt:lpstr>Reconciling the Bank Statement</vt:lpstr>
      <vt:lpstr>Reconciling the Bank Statement</vt:lpstr>
      <vt:lpstr>Reconciling the Bank Statement</vt:lpstr>
      <vt:lpstr>Reconciling the Bank Statement Example</vt:lpstr>
      <vt:lpstr>PowerPoint Presentation</vt:lpstr>
      <vt:lpstr>Reconciling the Bank Statement Example</vt:lpstr>
      <vt:lpstr>Reconciling the Bank Statement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ASSETS</dc:title>
  <dc:creator>Adeel Nasir</dc:creator>
  <cp:lastModifiedBy>Adeel Nasir</cp:lastModifiedBy>
  <cp:revision>19</cp:revision>
  <dcterms:created xsi:type="dcterms:W3CDTF">2020-03-22T08:39:02Z</dcterms:created>
  <dcterms:modified xsi:type="dcterms:W3CDTF">2020-04-25T20:42:04Z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2015-05-31T00:00:00Z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2020-03-22T00:00:00Z</vt:filetime>
  </property>
</Properties>
</file>